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505" r:id="rId2"/>
    <p:sldId id="507" r:id="rId3"/>
    <p:sldId id="280" r:id="rId4"/>
    <p:sldId id="281" r:id="rId5"/>
    <p:sldId id="274" r:id="rId6"/>
    <p:sldId id="264" r:id="rId7"/>
    <p:sldId id="495" r:id="rId8"/>
    <p:sldId id="301" r:id="rId9"/>
    <p:sldId id="302" r:id="rId10"/>
    <p:sldId id="503" r:id="rId11"/>
    <p:sldId id="497" r:id="rId12"/>
    <p:sldId id="498" r:id="rId13"/>
    <p:sldId id="499" r:id="rId14"/>
    <p:sldId id="501" r:id="rId1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40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D4D4F4"/>
    <a:srgbClr val="CC00CC"/>
    <a:srgbClr val="996600"/>
    <a:srgbClr val="FFFFCC"/>
    <a:srgbClr val="FF0D0D"/>
    <a:srgbClr val="F60000"/>
    <a:srgbClr val="B7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9" autoAdjust="0"/>
    <p:restoredTop sz="94647" autoAdjust="0"/>
  </p:normalViewPr>
  <p:slideViewPr>
    <p:cSldViewPr snapToGrid="0">
      <p:cViewPr>
        <p:scale>
          <a:sx n="77" d="100"/>
          <a:sy n="77" d="100"/>
        </p:scale>
        <p:origin x="-1182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628E-B211-494C-B335-C74C0D1CA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58D4A-9062-48D7-A017-C97D57FD9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E5139-E953-46F5-A6F7-ADB3882C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C01B0-E089-45B9-B2D1-1C83F290D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7AB95-C058-4116-B918-0411A86A1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10B1F-BB8B-484E-AF13-C78974338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CDA8F-6B7D-4E5A-B1C4-27F694B51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8E1F1-53FA-4470-BCDE-5D08C9AD1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70D51-D824-4ACD-80FC-8F64EA2CE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56A6-69E3-41BF-A587-D8273BC73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C7E72-5C63-4CB1-84ED-63D4319B0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81FC5-5A81-4EF4-9B0D-D5215513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4E166E03-9A23-4076-9CE0-E69F4F21D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870154"/>
            <a:ext cx="9144000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rtl="1">
              <a:spcBef>
                <a:spcPct val="20000"/>
              </a:spcBef>
            </a:pPr>
            <a:r>
              <a:rPr lang="ar-IQ" kern="0" dirty="0">
                <a:solidFill>
                  <a:schemeClr val="accent2"/>
                </a:solidFill>
                <a:latin typeface="+mj-lt"/>
                <a:cs typeface="Andalus" pitchFamily="18" charset="-78"/>
              </a:rPr>
              <a:t>جامعة البصرة– كلية الصيدلة </a:t>
            </a:r>
          </a:p>
          <a:p>
            <a:pPr lvl="0" rtl="1">
              <a:spcBef>
                <a:spcPct val="20000"/>
              </a:spcBef>
            </a:pPr>
            <a:r>
              <a:rPr lang="ar-IQ" kern="0" dirty="0">
                <a:solidFill>
                  <a:schemeClr val="accent2"/>
                </a:solidFill>
                <a:latin typeface="+mj-lt"/>
                <a:cs typeface="Andalus" pitchFamily="18" charset="-78"/>
              </a:rPr>
              <a:t>فرع الكيمياء الصيدلانية – المرحلة الأولى </a:t>
            </a:r>
          </a:p>
          <a:p>
            <a:pPr lvl="0" rtl="1">
              <a:spcBef>
                <a:spcPct val="20000"/>
              </a:spcBef>
            </a:pPr>
            <a:r>
              <a:rPr lang="ar-IQ" kern="0" dirty="0">
                <a:solidFill>
                  <a:schemeClr val="accent2"/>
                </a:solidFill>
                <a:latin typeface="+mj-lt"/>
                <a:cs typeface="Andalus" pitchFamily="18" charset="-78"/>
              </a:rPr>
              <a:t>الكيمياء التحليلية </a:t>
            </a:r>
          </a:p>
          <a:p>
            <a:pPr lvl="0" rtl="1">
              <a:spcBef>
                <a:spcPct val="20000"/>
              </a:spcBef>
            </a:pPr>
            <a:r>
              <a:rPr lang="ar-IQ" kern="0" dirty="0">
                <a:solidFill>
                  <a:schemeClr val="accent2"/>
                </a:solidFill>
                <a:latin typeface="+mj-lt"/>
                <a:cs typeface="Andalus" pitchFamily="18" charset="-78"/>
              </a:rPr>
              <a:t>الأستاذ االدكتور </a:t>
            </a:r>
          </a:p>
          <a:p>
            <a:pPr lvl="0" rtl="1">
              <a:spcBef>
                <a:spcPct val="20000"/>
              </a:spcBef>
            </a:pPr>
            <a:r>
              <a:rPr lang="ar-IQ" kern="0" dirty="0">
                <a:solidFill>
                  <a:schemeClr val="accent2"/>
                </a:solidFill>
                <a:latin typeface="+mj-lt"/>
                <a:cs typeface="Andalus" pitchFamily="18" charset="-78"/>
              </a:rPr>
              <a:t>حسين </a:t>
            </a:r>
            <a:r>
              <a:rPr lang="ar-IQ" kern="0" dirty="0" smtClean="0">
                <a:solidFill>
                  <a:schemeClr val="accent2"/>
                </a:solidFill>
                <a:latin typeface="+mj-lt"/>
                <a:cs typeface="Andalus" pitchFamily="18" charset="-78"/>
              </a:rPr>
              <a:t>ناصر السلمان</a:t>
            </a:r>
            <a:endParaRPr lang="ar-IQ" kern="0" dirty="0">
              <a:solidFill>
                <a:schemeClr val="accent2"/>
              </a:solidFill>
              <a:latin typeface="+mj-lt"/>
              <a:cs typeface="Andalus" pitchFamily="18" charset="-78"/>
            </a:endParaRPr>
          </a:p>
          <a:p>
            <a:pPr lvl="0" rt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kern="0" dirty="0" smtClean="0">
                <a:solidFill>
                  <a:schemeClr val="accent2"/>
                </a:solidFill>
                <a:latin typeface="+mj-lt"/>
              </a:rPr>
              <a:t>2025-2024</a:t>
            </a:r>
            <a:endParaRPr lang="en-US" altLang="en-US" kern="0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214313" y="257175"/>
            <a:ext cx="8929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00050" indent="-400050"/>
            <a:r>
              <a:rPr lang="en-US" altLang="en-US" sz="2400" dirty="0" smtClean="0">
                <a:solidFill>
                  <a:srgbClr val="FF0000"/>
                </a:solidFill>
              </a:rPr>
              <a:t>Q.6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What would be the concentration of a solution made up by diluting 5 </a:t>
            </a:r>
            <a:r>
              <a:rPr lang="en-US" altLang="en-US" sz="2400" dirty="0" err="1"/>
              <a:t>mL</a:t>
            </a:r>
            <a:r>
              <a:rPr lang="en-US" altLang="en-US" sz="2400" dirty="0"/>
              <a:t> of a 250 mg/L solution to 100 </a:t>
            </a:r>
            <a:r>
              <a:rPr lang="en-US" altLang="en-US" sz="2400" dirty="0" err="1"/>
              <a:t>mL</a:t>
            </a:r>
            <a:r>
              <a:rPr lang="en-US" altLang="en-US" sz="2400" dirty="0"/>
              <a:t>?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532063" y="1092200"/>
            <a:ext cx="38814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0000"/>
                </a:solidFill>
              </a:rPr>
              <a:t>C</a:t>
            </a:r>
            <a:r>
              <a:rPr lang="en-US" altLang="en-US" sz="3600" baseline="-25000">
                <a:solidFill>
                  <a:srgbClr val="FF0000"/>
                </a:solidFill>
              </a:rPr>
              <a:t>1</a:t>
            </a:r>
            <a:r>
              <a:rPr lang="en-US" altLang="en-US" sz="3600">
                <a:solidFill>
                  <a:srgbClr val="FF0000"/>
                </a:solidFill>
              </a:rPr>
              <a:t> x V</a:t>
            </a:r>
            <a:r>
              <a:rPr lang="en-US" altLang="en-US" sz="3600" baseline="-25000">
                <a:solidFill>
                  <a:srgbClr val="FF0000"/>
                </a:solidFill>
              </a:rPr>
              <a:t>1</a:t>
            </a:r>
            <a:r>
              <a:rPr lang="en-US" altLang="en-US" sz="3600">
                <a:solidFill>
                  <a:srgbClr val="FF0000"/>
                </a:solidFill>
              </a:rPr>
              <a:t>  =  C</a:t>
            </a:r>
            <a:r>
              <a:rPr lang="en-US" altLang="en-US" sz="3600" baseline="-25000">
                <a:solidFill>
                  <a:srgbClr val="FF0000"/>
                </a:solidFill>
              </a:rPr>
              <a:t>2 </a:t>
            </a:r>
            <a:r>
              <a:rPr lang="en-US" altLang="en-US" sz="3600">
                <a:solidFill>
                  <a:srgbClr val="FF0000"/>
                </a:solidFill>
              </a:rPr>
              <a:t>x V</a:t>
            </a:r>
            <a:r>
              <a:rPr lang="en-US" altLang="en-US" sz="3600" baseline="-25000">
                <a:solidFill>
                  <a:srgbClr val="FF0000"/>
                </a:solidFill>
              </a:rPr>
              <a:t>2</a:t>
            </a:r>
            <a:endParaRPr lang="en-US" altLang="en-US" sz="3600">
              <a:solidFill>
                <a:srgbClr val="FF0000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32125" y="6003925"/>
            <a:ext cx="2857500" cy="5572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12.5 mg/L  =  C</a:t>
            </a:r>
            <a:r>
              <a:rPr lang="en-US" altLang="en-US" sz="2800" baseline="-25000">
                <a:solidFill>
                  <a:srgbClr val="FF0000"/>
                </a:solidFill>
              </a:rPr>
              <a:t>2</a:t>
            </a:r>
            <a:endParaRPr lang="en-US" altLang="en-US" sz="2800">
              <a:solidFill>
                <a:srgbClr val="FF0000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528763" y="40513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250 mg/L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473450" y="4037013"/>
            <a:ext cx="89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5 mL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027363" y="396081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9900"/>
                </a:solidFill>
              </a:rPr>
              <a:t>x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4497388" y="401320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9900"/>
                </a:solidFill>
              </a:rPr>
              <a:t>=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122863" y="39751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C</a:t>
            </a:r>
            <a:r>
              <a:rPr lang="en-US" altLang="en-US" sz="2800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743575" y="392747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9900"/>
                </a:solidFill>
              </a:rPr>
              <a:t>x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6284913" y="4017963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accent2"/>
                </a:solidFill>
              </a:rPr>
              <a:t>100 </a:t>
            </a:r>
            <a:r>
              <a:rPr lang="en-US" altLang="en-US" sz="2400" dirty="0" err="1">
                <a:solidFill>
                  <a:schemeClr val="accent2"/>
                </a:solidFill>
              </a:rPr>
              <a:t>mL</a:t>
            </a:r>
            <a:endParaRPr lang="en-US" altLang="en-US" sz="2400" dirty="0">
              <a:solidFill>
                <a:schemeClr val="accent2"/>
              </a:solidFill>
            </a:endParaRP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>
            <a:off x="3856755" y="4188541"/>
            <a:ext cx="494019" cy="13719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2908300" y="5073650"/>
            <a:ext cx="1201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u="sng">
                <a:solidFill>
                  <a:schemeClr val="accent2"/>
                </a:solidFill>
              </a:rPr>
              <a:t>250 x 5</a:t>
            </a:r>
          </a:p>
          <a:p>
            <a:r>
              <a:rPr lang="en-US" altLang="en-US" sz="2400">
                <a:solidFill>
                  <a:schemeClr val="accent2"/>
                </a:solidFill>
              </a:rPr>
              <a:t>100</a:t>
            </a:r>
            <a:endParaRPr lang="en-US" altLang="en-US" sz="2400" u="sng">
              <a:solidFill>
                <a:schemeClr val="accent2"/>
              </a:solidFill>
            </a:endParaRP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5189538" y="5121275"/>
            <a:ext cx="981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=  C</a:t>
            </a:r>
            <a:r>
              <a:rPr lang="en-US" altLang="en-US" sz="2800" baseline="-25000">
                <a:solidFill>
                  <a:schemeClr val="accent2"/>
                </a:solidFill>
              </a:rPr>
              <a:t>2</a:t>
            </a:r>
            <a:endParaRPr lang="en-US" altLang="en-US" sz="2800">
              <a:solidFill>
                <a:schemeClr val="accent2"/>
              </a:solidFill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148138" y="5165725"/>
            <a:ext cx="91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mg/L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19425" y="1792288"/>
            <a:ext cx="882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C</a:t>
            </a:r>
            <a:r>
              <a:rPr lang="en-US" altLang="en-US" sz="2800" baseline="-25000">
                <a:solidFill>
                  <a:srgbClr val="009900"/>
                </a:solidFill>
              </a:rPr>
              <a:t>1</a:t>
            </a:r>
            <a:r>
              <a:rPr lang="en-US" altLang="en-US" sz="2800">
                <a:solidFill>
                  <a:srgbClr val="009900"/>
                </a:solidFill>
              </a:rPr>
              <a:t> =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3048000" y="2297113"/>
            <a:ext cx="862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V</a:t>
            </a:r>
            <a:r>
              <a:rPr lang="en-US" altLang="en-US" sz="2800" baseline="-25000">
                <a:solidFill>
                  <a:srgbClr val="009900"/>
                </a:solidFill>
              </a:rPr>
              <a:t>1</a:t>
            </a:r>
            <a:r>
              <a:rPr lang="en-US" altLang="en-US" sz="2800">
                <a:solidFill>
                  <a:srgbClr val="009900"/>
                </a:solidFill>
              </a:rPr>
              <a:t> =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3035300" y="2752725"/>
            <a:ext cx="882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C</a:t>
            </a:r>
            <a:r>
              <a:rPr lang="en-US" altLang="en-US" sz="2800" baseline="-25000">
                <a:solidFill>
                  <a:srgbClr val="009900"/>
                </a:solidFill>
              </a:rPr>
              <a:t>2</a:t>
            </a:r>
            <a:r>
              <a:rPr lang="en-US" altLang="en-US" sz="2800">
                <a:solidFill>
                  <a:srgbClr val="009900"/>
                </a:solidFill>
              </a:rPr>
              <a:t> =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086100" y="3241675"/>
            <a:ext cx="862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V</a:t>
            </a:r>
            <a:r>
              <a:rPr lang="en-US" altLang="en-US" sz="2800" baseline="-25000">
                <a:solidFill>
                  <a:srgbClr val="009900"/>
                </a:solidFill>
              </a:rPr>
              <a:t>2</a:t>
            </a:r>
            <a:r>
              <a:rPr lang="en-US" altLang="en-US" sz="2800">
                <a:solidFill>
                  <a:srgbClr val="009900"/>
                </a:solidFill>
              </a:rPr>
              <a:t> =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132263" y="1785938"/>
            <a:ext cx="172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250 mg/L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641850" y="2244725"/>
            <a:ext cx="1014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5 mL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619625" y="2714625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4216400" y="3203575"/>
            <a:ext cx="1411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100 mL</a:t>
            </a:r>
          </a:p>
        </p:txBody>
      </p:sp>
      <p:sp>
        <p:nvSpPr>
          <p:cNvPr id="31" name="Line 20"/>
          <p:cNvSpPr>
            <a:spLocks noChangeShapeType="1"/>
          </p:cNvSpPr>
          <p:nvPr/>
        </p:nvSpPr>
        <p:spPr bwMode="auto">
          <a:xfrm flipH="1">
            <a:off x="6975987" y="4188543"/>
            <a:ext cx="353961" cy="13273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61" grpId="0" animBg="1" autoUpdateAnimBg="0"/>
      <p:bldP spid="19462" grpId="0" autoUpdateAnimBg="0"/>
      <p:bldP spid="19464" grpId="0" autoUpdateAnimBg="0"/>
      <p:bldP spid="19465" grpId="0" autoUpdateAnimBg="0"/>
      <p:bldP spid="19466" grpId="0" autoUpdateAnimBg="0"/>
      <p:bldP spid="19467" grpId="0" autoUpdateAnimBg="0"/>
      <p:bldP spid="19468" grpId="0" autoUpdateAnimBg="0"/>
      <p:bldP spid="19469" grpId="0" autoUpdateAnimBg="0"/>
      <p:bldP spid="19476" grpId="0" animBg="1"/>
      <p:bldP spid="19477" grpId="0" autoUpdateAnimBg="0"/>
      <p:bldP spid="19478" grpId="0" autoUpdateAnimBg="0"/>
      <p:bldP spid="19479" grpId="0" autoUpdateAnimBg="0"/>
      <p:bldP spid="19480" grpId="0" autoUpdateAnimBg="0"/>
      <p:bldP spid="19481" grpId="0" autoUpdateAnimBg="0"/>
      <p:bldP spid="19482" grpId="0" autoUpdateAnimBg="0"/>
      <p:bldP spid="19483" grpId="0" autoUpdateAnimBg="0"/>
      <p:bldP spid="19484" grpId="0" autoUpdateAnimBg="0"/>
      <p:bldP spid="19485" grpId="0" autoUpdateAnimBg="0"/>
      <p:bldP spid="19486" grpId="0" autoUpdateAnimBg="0"/>
      <p:bldP spid="19487" grpId="0" autoUpdateAnimBg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357438" y="920750"/>
            <a:ext cx="4302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C</a:t>
            </a:r>
            <a:r>
              <a:rPr lang="en-US" altLang="en-US" baseline="-25000">
                <a:solidFill>
                  <a:srgbClr val="FF0000"/>
                </a:solidFill>
              </a:rPr>
              <a:t>1</a:t>
            </a:r>
            <a:r>
              <a:rPr lang="en-US" altLang="en-US">
                <a:solidFill>
                  <a:srgbClr val="FF0000"/>
                </a:solidFill>
              </a:rPr>
              <a:t> x V</a:t>
            </a:r>
            <a:r>
              <a:rPr lang="en-US" altLang="en-US" baseline="-25000">
                <a:solidFill>
                  <a:srgbClr val="FF0000"/>
                </a:solidFill>
              </a:rPr>
              <a:t>1</a:t>
            </a:r>
            <a:r>
              <a:rPr lang="en-US" altLang="en-US">
                <a:solidFill>
                  <a:srgbClr val="FF0000"/>
                </a:solidFill>
              </a:rPr>
              <a:t>  =  C</a:t>
            </a:r>
            <a:r>
              <a:rPr lang="en-US" altLang="en-US" baseline="-25000">
                <a:solidFill>
                  <a:srgbClr val="FF0000"/>
                </a:solidFill>
              </a:rPr>
              <a:t>2 </a:t>
            </a:r>
            <a:r>
              <a:rPr lang="en-US" altLang="en-US">
                <a:solidFill>
                  <a:srgbClr val="FF0000"/>
                </a:solidFill>
              </a:rPr>
              <a:t>x V</a:t>
            </a:r>
            <a:r>
              <a:rPr lang="en-US" altLang="en-US" baseline="-25000">
                <a:solidFill>
                  <a:srgbClr val="FF0000"/>
                </a:solidFill>
              </a:rPr>
              <a:t>2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63725" y="3881438"/>
            <a:ext cx="596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chemeClr val="accent2"/>
                </a:solidFill>
              </a:rPr>
              <a:t>25 mg/L x 100 </a:t>
            </a:r>
            <a:r>
              <a:rPr lang="en-US" altLang="en-US" sz="2800" dirty="0" err="1">
                <a:solidFill>
                  <a:schemeClr val="accent2"/>
                </a:solidFill>
              </a:rPr>
              <a:t>mL</a:t>
            </a:r>
            <a:r>
              <a:rPr lang="en-US" altLang="en-US" sz="2800" dirty="0">
                <a:solidFill>
                  <a:schemeClr val="accent2"/>
                </a:solidFill>
              </a:rPr>
              <a:t>  =  C</a:t>
            </a:r>
            <a:r>
              <a:rPr lang="en-US" altLang="en-US" sz="28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2800" dirty="0">
                <a:solidFill>
                  <a:schemeClr val="accent2"/>
                </a:solidFill>
              </a:rPr>
              <a:t> x 1000 </a:t>
            </a:r>
            <a:r>
              <a:rPr lang="en-US" altLang="en-US" sz="2800" dirty="0" err="1">
                <a:solidFill>
                  <a:schemeClr val="accent2"/>
                </a:solidFill>
              </a:rPr>
              <a:t>mL</a:t>
            </a:r>
            <a:endParaRPr lang="en-US" altLang="en-US" sz="2800" dirty="0">
              <a:solidFill>
                <a:schemeClr val="accent2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905125" y="4881563"/>
            <a:ext cx="1571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u="sng" dirty="0">
                <a:solidFill>
                  <a:srgbClr val="009900"/>
                </a:solidFill>
              </a:rPr>
              <a:t>25 x 100</a:t>
            </a:r>
          </a:p>
          <a:p>
            <a:r>
              <a:rPr lang="en-US" altLang="en-US" sz="2800" dirty="0">
                <a:solidFill>
                  <a:srgbClr val="009900"/>
                </a:solidFill>
              </a:rPr>
              <a:t>1000</a:t>
            </a:r>
            <a:endParaRPr lang="en-US" altLang="en-US" sz="2800" u="sng" dirty="0">
              <a:solidFill>
                <a:srgbClr val="009900"/>
              </a:solidFill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352925" y="5062538"/>
            <a:ext cx="91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009900"/>
                </a:solidFill>
              </a:rPr>
              <a:t>mg/L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949575" y="5865813"/>
            <a:ext cx="3098925" cy="646331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FF0000"/>
                </a:solidFill>
              </a:rPr>
              <a:t>2.5 </a:t>
            </a:r>
            <a:r>
              <a:rPr lang="en-US" altLang="en-US" sz="2800" dirty="0"/>
              <a:t>mg/L</a:t>
            </a:r>
            <a:r>
              <a:rPr lang="en-US" altLang="en-US" sz="3600" dirty="0">
                <a:solidFill>
                  <a:srgbClr val="FF0000"/>
                </a:solidFill>
              </a:rPr>
              <a:t>  =  C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2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302250" y="5037138"/>
            <a:ext cx="981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=  C</a:t>
            </a:r>
            <a:r>
              <a:rPr lang="en-US" altLang="en-US" sz="2800" baseline="-25000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29705" name="Text Box 12"/>
          <p:cNvSpPr txBox="1">
            <a:spLocks noChangeArrowheads="1"/>
          </p:cNvSpPr>
          <p:nvPr/>
        </p:nvSpPr>
        <p:spPr bwMode="auto">
          <a:xfrm>
            <a:off x="442913" y="144463"/>
            <a:ext cx="8524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7E7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defRPr/>
            </a:pPr>
            <a:r>
              <a:rPr lang="en-US" altLang="en-US" sz="2000" dirty="0" smtClean="0">
                <a:solidFill>
                  <a:srgbClr val="FF0000"/>
                </a:solidFill>
              </a:rPr>
              <a:t>Q.7</a:t>
            </a:r>
            <a:r>
              <a:rPr lang="en-US" altLang="en-US" sz="2000" dirty="0" smtClean="0"/>
              <a:t> 100 mL of a 25 mg/L stock zinc solution is diluted to </a:t>
            </a:r>
            <a:r>
              <a:rPr lang="en-US" altLang="en-US" sz="2000" b="0" dirty="0" smtClean="0"/>
              <a:t>one Liter</a:t>
            </a:r>
            <a:r>
              <a:rPr lang="en-US" altLang="en-US" sz="2000" dirty="0" smtClean="0"/>
              <a:t>.</a:t>
            </a:r>
          </a:p>
          <a:p>
            <a:pPr>
              <a:defRPr/>
            </a:pPr>
            <a:r>
              <a:rPr lang="en-US" altLang="en-US" sz="2000" dirty="0" smtClean="0"/>
              <a:t>What is the </a:t>
            </a:r>
            <a:r>
              <a:rPr lang="en-US" altLang="en-US" sz="2000" b="0" dirty="0" smtClean="0">
                <a:solidFill>
                  <a:srgbClr val="FF0000"/>
                </a:solidFill>
              </a:rPr>
              <a:t>concentration</a:t>
            </a:r>
            <a:r>
              <a:rPr lang="en-US" altLang="en-US" sz="2000" dirty="0" smtClean="0"/>
              <a:t> of zinc in the final solution?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257550" y="1608138"/>
            <a:ext cx="97631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9900"/>
                </a:solidFill>
              </a:rPr>
              <a:t>C</a:t>
            </a:r>
            <a:r>
              <a:rPr lang="en-US" altLang="en-US" sz="3200" baseline="-25000">
                <a:solidFill>
                  <a:srgbClr val="009900"/>
                </a:solidFill>
              </a:rPr>
              <a:t>1</a:t>
            </a:r>
            <a:r>
              <a:rPr lang="en-US" altLang="en-US" sz="3200">
                <a:solidFill>
                  <a:srgbClr val="009900"/>
                </a:solidFill>
              </a:rPr>
              <a:t> =</a:t>
            </a:r>
          </a:p>
          <a:p>
            <a:r>
              <a:rPr lang="en-US" altLang="en-US" sz="3200">
                <a:solidFill>
                  <a:srgbClr val="009900"/>
                </a:solidFill>
              </a:rPr>
              <a:t>V</a:t>
            </a:r>
            <a:r>
              <a:rPr lang="en-US" altLang="en-US" sz="3200" baseline="-25000">
                <a:solidFill>
                  <a:srgbClr val="009900"/>
                </a:solidFill>
              </a:rPr>
              <a:t>1</a:t>
            </a:r>
            <a:r>
              <a:rPr lang="en-US" altLang="en-US" sz="3200">
                <a:solidFill>
                  <a:srgbClr val="009900"/>
                </a:solidFill>
              </a:rPr>
              <a:t> =</a:t>
            </a:r>
          </a:p>
          <a:p>
            <a:r>
              <a:rPr lang="en-US" altLang="en-US" sz="3200">
                <a:solidFill>
                  <a:srgbClr val="009900"/>
                </a:solidFill>
              </a:rPr>
              <a:t>C</a:t>
            </a:r>
            <a:r>
              <a:rPr lang="en-US" altLang="en-US" sz="3200" baseline="-25000">
                <a:solidFill>
                  <a:srgbClr val="009900"/>
                </a:solidFill>
              </a:rPr>
              <a:t>2</a:t>
            </a:r>
            <a:r>
              <a:rPr lang="en-US" altLang="en-US" sz="3200">
                <a:solidFill>
                  <a:srgbClr val="009900"/>
                </a:solidFill>
              </a:rPr>
              <a:t> =</a:t>
            </a:r>
          </a:p>
          <a:p>
            <a:r>
              <a:rPr lang="en-US" altLang="en-US" sz="3200">
                <a:solidFill>
                  <a:srgbClr val="009900"/>
                </a:solidFill>
              </a:rPr>
              <a:t>V</a:t>
            </a:r>
            <a:r>
              <a:rPr lang="en-US" altLang="en-US" sz="3200" baseline="-25000">
                <a:solidFill>
                  <a:srgbClr val="009900"/>
                </a:solidFill>
              </a:rPr>
              <a:t>2</a:t>
            </a:r>
            <a:r>
              <a:rPr lang="en-US" altLang="en-US" sz="3200">
                <a:solidFill>
                  <a:srgbClr val="009900"/>
                </a:solidFill>
              </a:rPr>
              <a:t> =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264025" y="1677988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25 mg/L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238625" y="2141538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100 mL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338638" y="2614613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4230688" y="3094038"/>
            <a:ext cx="219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</a:rPr>
              <a:t>1 L = 1000 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70" grpId="0" autoUpdateAnimBg="0"/>
      <p:bldP spid="11271" grpId="0" autoUpdateAnimBg="0"/>
      <p:bldP spid="11272" grpId="0" animBg="1" autoUpdateAnimBg="0"/>
      <p:bldP spid="11274" grpId="0" autoUpdateAnimBg="0"/>
      <p:bldP spid="11278" grpId="0" autoUpdateAnimBg="0"/>
      <p:bldP spid="11279" grpId="0" autoUpdateAnimBg="0"/>
      <p:bldP spid="11280" grpId="0" autoUpdateAnimBg="0"/>
      <p:bldP spid="11281" grpId="0" autoUpdateAnimBg="0"/>
      <p:bldP spid="1128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214313" y="114300"/>
            <a:ext cx="8929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altLang="en-US" sz="2400" dirty="0" smtClean="0">
                <a:solidFill>
                  <a:srgbClr val="FF0000"/>
                </a:solidFill>
              </a:rPr>
              <a:t>Q.8</a:t>
            </a:r>
            <a:r>
              <a:rPr lang="en-US" altLang="en-US" sz="2400" dirty="0" smtClean="0"/>
              <a:t> </a:t>
            </a:r>
            <a:r>
              <a:rPr lang="en-US" altLang="en-US" sz="2400" b="0" dirty="0"/>
              <a:t>How many </a:t>
            </a:r>
            <a:r>
              <a:rPr lang="en-US" altLang="en-US" sz="2400" b="0" dirty="0" err="1"/>
              <a:t>mL</a:t>
            </a:r>
            <a:r>
              <a:rPr lang="en-US" altLang="en-US" sz="2400" b="0" dirty="0"/>
              <a:t> </a:t>
            </a:r>
            <a:r>
              <a:rPr lang="en-US" altLang="en-US" sz="2400" dirty="0"/>
              <a:t>of a 500 mg/L solution are needed </a:t>
            </a:r>
            <a:r>
              <a:rPr lang="en-US" altLang="en-US" sz="2400" dirty="0" smtClean="0"/>
              <a:t>to    </a:t>
            </a:r>
          </a:p>
          <a:p>
            <a:pPr marL="342900" indent="-342900" algn="l"/>
            <a:r>
              <a:rPr lang="en-US" altLang="en-US" sz="2400" dirty="0" smtClean="0"/>
              <a:t>         make </a:t>
            </a:r>
            <a:r>
              <a:rPr lang="en-US" altLang="en-US" sz="2400" b="0" dirty="0"/>
              <a:t>one liter </a:t>
            </a:r>
            <a:r>
              <a:rPr lang="en-US" altLang="en-US" sz="2400" dirty="0"/>
              <a:t>of a 25 mg/L solution?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639888" y="3849688"/>
            <a:ext cx="6261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500 mg/L x V</a:t>
            </a:r>
            <a:r>
              <a:rPr lang="en-US" altLang="en-US" sz="2800" baseline="-25000">
                <a:solidFill>
                  <a:srgbClr val="009900"/>
                </a:solidFill>
              </a:rPr>
              <a:t>1</a:t>
            </a:r>
            <a:r>
              <a:rPr lang="en-US" altLang="en-US" sz="2800">
                <a:solidFill>
                  <a:srgbClr val="009900"/>
                </a:solidFill>
              </a:rPr>
              <a:t>  =  25 mg/L x 1000 mL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684588" y="4776788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 u="sng">
                <a:solidFill>
                  <a:schemeClr val="accent2"/>
                </a:solidFill>
              </a:rPr>
              <a:t>25 x 1000</a:t>
            </a:r>
          </a:p>
          <a:p>
            <a:r>
              <a:rPr lang="en-US" altLang="en-US" sz="2800">
                <a:solidFill>
                  <a:schemeClr val="accent2"/>
                </a:solidFill>
              </a:rPr>
              <a:t>500</a:t>
            </a:r>
            <a:endParaRPr lang="en-US" altLang="en-US" sz="2800" u="sng">
              <a:solidFill>
                <a:schemeClr val="accent2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470150" y="4868863"/>
            <a:ext cx="193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600">
                <a:solidFill>
                  <a:schemeClr val="accent2"/>
                </a:solidFill>
              </a:rPr>
              <a:t>V</a:t>
            </a:r>
            <a:r>
              <a:rPr lang="en-US" altLang="en-US" sz="3600" baseline="-25000">
                <a:solidFill>
                  <a:schemeClr val="accent2"/>
                </a:solidFill>
              </a:rPr>
              <a:t>1</a:t>
            </a:r>
            <a:r>
              <a:rPr lang="en-US" altLang="en-US" sz="3600">
                <a:solidFill>
                  <a:schemeClr val="accent2"/>
                </a:solidFill>
              </a:rPr>
              <a:t>  = 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986088" y="5773738"/>
            <a:ext cx="3071812" cy="7302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V</a:t>
            </a:r>
            <a:r>
              <a:rPr lang="en-US" altLang="en-US" baseline="-25000">
                <a:solidFill>
                  <a:srgbClr val="FF0000"/>
                </a:solidFill>
              </a:rPr>
              <a:t>1</a:t>
            </a:r>
            <a:r>
              <a:rPr lang="en-US" altLang="en-US">
                <a:solidFill>
                  <a:srgbClr val="FF0000"/>
                </a:solidFill>
              </a:rPr>
              <a:t>  =  50 mL</a:t>
            </a:r>
            <a:endParaRPr lang="en-US" altLang="en-US" baseline="-25000">
              <a:solidFill>
                <a:srgbClr val="FF0000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775325" y="4911725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mL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401888" y="931863"/>
            <a:ext cx="38814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FF0000"/>
                </a:solidFill>
              </a:rPr>
              <a:t>C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1</a:t>
            </a:r>
            <a:r>
              <a:rPr lang="en-US" altLang="en-US" sz="3600" dirty="0">
                <a:solidFill>
                  <a:srgbClr val="FF0000"/>
                </a:solidFill>
              </a:rPr>
              <a:t> x V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1</a:t>
            </a:r>
            <a:r>
              <a:rPr lang="en-US" altLang="en-US" sz="3600" dirty="0">
                <a:solidFill>
                  <a:srgbClr val="FF0000"/>
                </a:solidFill>
              </a:rPr>
              <a:t>  =  C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2 </a:t>
            </a:r>
            <a:r>
              <a:rPr lang="en-US" altLang="en-US" sz="3600" dirty="0">
                <a:solidFill>
                  <a:srgbClr val="FF0000"/>
                </a:solidFill>
              </a:rPr>
              <a:t>x V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2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941638" y="1657350"/>
            <a:ext cx="976312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chemeClr val="accent2"/>
                </a:solidFill>
              </a:rPr>
              <a:t>C</a:t>
            </a:r>
            <a:r>
              <a:rPr lang="en-US" altLang="en-US" sz="3200" baseline="-25000">
                <a:solidFill>
                  <a:schemeClr val="accent2"/>
                </a:solidFill>
              </a:rPr>
              <a:t>1</a:t>
            </a:r>
            <a:r>
              <a:rPr lang="en-US" altLang="en-US" sz="3200">
                <a:solidFill>
                  <a:schemeClr val="accent2"/>
                </a:solidFill>
              </a:rPr>
              <a:t> =</a:t>
            </a:r>
          </a:p>
          <a:p>
            <a:r>
              <a:rPr lang="en-US" altLang="en-US" sz="3200">
                <a:solidFill>
                  <a:schemeClr val="accent2"/>
                </a:solidFill>
              </a:rPr>
              <a:t>V</a:t>
            </a:r>
            <a:r>
              <a:rPr lang="en-US" altLang="en-US" sz="3200" baseline="-25000">
                <a:solidFill>
                  <a:schemeClr val="accent2"/>
                </a:solidFill>
              </a:rPr>
              <a:t>1</a:t>
            </a:r>
            <a:r>
              <a:rPr lang="en-US" altLang="en-US" sz="3200">
                <a:solidFill>
                  <a:schemeClr val="accent2"/>
                </a:solidFill>
              </a:rPr>
              <a:t> =</a:t>
            </a:r>
          </a:p>
          <a:p>
            <a:r>
              <a:rPr lang="en-US" altLang="en-US" sz="3200">
                <a:solidFill>
                  <a:schemeClr val="accent2"/>
                </a:solidFill>
              </a:rPr>
              <a:t>C</a:t>
            </a:r>
            <a:r>
              <a:rPr lang="en-US" altLang="en-US" sz="3200" baseline="-25000">
                <a:solidFill>
                  <a:schemeClr val="accent2"/>
                </a:solidFill>
              </a:rPr>
              <a:t>2</a:t>
            </a:r>
            <a:r>
              <a:rPr lang="en-US" altLang="en-US" sz="3200">
                <a:solidFill>
                  <a:schemeClr val="accent2"/>
                </a:solidFill>
              </a:rPr>
              <a:t> =</a:t>
            </a:r>
          </a:p>
          <a:p>
            <a:r>
              <a:rPr lang="en-US" altLang="en-US" sz="3200">
                <a:solidFill>
                  <a:schemeClr val="accent2"/>
                </a:solidFill>
              </a:rPr>
              <a:t>V</a:t>
            </a:r>
            <a:r>
              <a:rPr lang="en-US" altLang="en-US" sz="3200" baseline="-25000">
                <a:solidFill>
                  <a:schemeClr val="accent2"/>
                </a:solidFill>
              </a:rPr>
              <a:t>2</a:t>
            </a:r>
            <a:r>
              <a:rPr lang="en-US" altLang="en-US" sz="32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989388" y="1712913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009900"/>
                </a:solidFill>
              </a:rPr>
              <a:t>500 mg/L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017963" y="2720975"/>
            <a:ext cx="1335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009900"/>
                </a:solidFill>
              </a:rPr>
              <a:t>25 mg/L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084638" y="31829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009900"/>
                </a:solidFill>
              </a:rPr>
              <a:t>1 Liter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5111750" y="3192463"/>
            <a:ext cx="166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009900"/>
                </a:solidFill>
              </a:rPr>
              <a:t>= 1000 mL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4098925" y="2147888"/>
            <a:ext cx="40163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8000"/>
                </a:solidFill>
              </a:rPr>
              <a:t>?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  <p:bldP spid="3079" grpId="0" autoUpdateAnimBg="0"/>
      <p:bldP spid="3080" grpId="0" autoUpdateAnimBg="0"/>
      <p:bldP spid="3081" grpId="0" animBg="1" autoUpdateAnimBg="0"/>
      <p:bldP spid="3082" grpId="0" autoUpdateAnimBg="0"/>
      <p:bldP spid="3084" grpId="0" autoUpdateAnimBg="0"/>
      <p:bldP spid="3089" grpId="0" autoUpdateAnimBg="0"/>
      <p:bldP spid="3090" grpId="0" autoUpdateAnimBg="0"/>
      <p:bldP spid="3092" grpId="0" autoUpdateAnimBg="0"/>
      <p:bldP spid="3093" grpId="0" autoUpdateAnimBg="0"/>
      <p:bldP spid="3094" grpId="0" autoUpdateAnimBg="0"/>
      <p:bldP spid="30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026"/>
          <p:cNvSpPr txBox="1">
            <a:spLocks noChangeArrowheads="1"/>
          </p:cNvSpPr>
          <p:nvPr/>
        </p:nvSpPr>
        <p:spPr bwMode="auto">
          <a:xfrm>
            <a:off x="2357438" y="1025525"/>
            <a:ext cx="4302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C</a:t>
            </a:r>
            <a:r>
              <a:rPr lang="en-US" altLang="en-US" baseline="-25000">
                <a:solidFill>
                  <a:srgbClr val="FF0000"/>
                </a:solidFill>
              </a:rPr>
              <a:t>1</a:t>
            </a:r>
            <a:r>
              <a:rPr lang="en-US" altLang="en-US">
                <a:solidFill>
                  <a:srgbClr val="FF0000"/>
                </a:solidFill>
              </a:rPr>
              <a:t> x V</a:t>
            </a:r>
            <a:r>
              <a:rPr lang="en-US" altLang="en-US" baseline="-25000">
                <a:solidFill>
                  <a:srgbClr val="FF0000"/>
                </a:solidFill>
              </a:rPr>
              <a:t>1</a:t>
            </a:r>
            <a:r>
              <a:rPr lang="en-US" altLang="en-US">
                <a:solidFill>
                  <a:srgbClr val="FF0000"/>
                </a:solidFill>
              </a:rPr>
              <a:t>  =  C</a:t>
            </a:r>
            <a:r>
              <a:rPr lang="en-US" altLang="en-US" baseline="-25000">
                <a:solidFill>
                  <a:srgbClr val="FF0000"/>
                </a:solidFill>
              </a:rPr>
              <a:t>2 </a:t>
            </a:r>
            <a:r>
              <a:rPr lang="en-US" altLang="en-US">
                <a:solidFill>
                  <a:srgbClr val="FF0000"/>
                </a:solidFill>
              </a:rPr>
              <a:t>x V</a:t>
            </a:r>
            <a:r>
              <a:rPr lang="en-US" altLang="en-US" baseline="-25000">
                <a:solidFill>
                  <a:srgbClr val="FF0000"/>
                </a:solidFill>
              </a:rPr>
              <a:t>2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4339" name="Text Box 1027"/>
          <p:cNvSpPr txBox="1">
            <a:spLocks noChangeArrowheads="1"/>
          </p:cNvSpPr>
          <p:nvPr/>
        </p:nvSpPr>
        <p:spPr bwMode="auto">
          <a:xfrm>
            <a:off x="1658938" y="3779838"/>
            <a:ext cx="6096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chemeClr val="accent2"/>
                </a:solidFill>
              </a:rPr>
              <a:t>C</a:t>
            </a:r>
            <a:r>
              <a:rPr lang="en-US" altLang="en-US" sz="3200" baseline="-25000">
                <a:solidFill>
                  <a:schemeClr val="accent2"/>
                </a:solidFill>
              </a:rPr>
              <a:t>1</a:t>
            </a:r>
            <a:r>
              <a:rPr lang="en-US" altLang="en-US" sz="3200">
                <a:solidFill>
                  <a:schemeClr val="accent2"/>
                </a:solidFill>
              </a:rPr>
              <a:t> x 4 mL  = 2.0 mg/L x 100 mL</a:t>
            </a:r>
          </a:p>
        </p:txBody>
      </p:sp>
      <p:sp>
        <p:nvSpPr>
          <p:cNvPr id="14341" name="Text Box 1029"/>
          <p:cNvSpPr txBox="1">
            <a:spLocks noChangeArrowheads="1"/>
          </p:cNvSpPr>
          <p:nvPr/>
        </p:nvSpPr>
        <p:spPr bwMode="auto">
          <a:xfrm>
            <a:off x="3402013" y="4814888"/>
            <a:ext cx="18748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 u="sng">
                <a:solidFill>
                  <a:srgbClr val="009900"/>
                </a:solidFill>
              </a:rPr>
              <a:t>2.0 x 100</a:t>
            </a:r>
          </a:p>
          <a:p>
            <a:r>
              <a:rPr lang="en-US" altLang="en-US" sz="3200">
                <a:solidFill>
                  <a:srgbClr val="009900"/>
                </a:solidFill>
              </a:rPr>
              <a:t>4</a:t>
            </a:r>
            <a:endParaRPr lang="en-US" altLang="en-US" sz="3200" u="sng">
              <a:solidFill>
                <a:srgbClr val="009900"/>
              </a:solidFill>
            </a:endParaRPr>
          </a:p>
        </p:txBody>
      </p:sp>
      <p:sp>
        <p:nvSpPr>
          <p:cNvPr id="14342" name="Text Box 1030"/>
          <p:cNvSpPr txBox="1">
            <a:spLocks noChangeArrowheads="1"/>
          </p:cNvSpPr>
          <p:nvPr/>
        </p:nvSpPr>
        <p:spPr bwMode="auto">
          <a:xfrm>
            <a:off x="5251450" y="4986338"/>
            <a:ext cx="11541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9900"/>
                </a:solidFill>
              </a:rPr>
              <a:t>mg/L</a:t>
            </a:r>
          </a:p>
        </p:txBody>
      </p:sp>
      <p:sp>
        <p:nvSpPr>
          <p:cNvPr id="14343" name="Text Box 1031"/>
          <p:cNvSpPr txBox="1">
            <a:spLocks noChangeArrowheads="1"/>
          </p:cNvSpPr>
          <p:nvPr/>
        </p:nvSpPr>
        <p:spPr bwMode="auto">
          <a:xfrm>
            <a:off x="2814638" y="5903913"/>
            <a:ext cx="3567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0000"/>
                </a:solidFill>
              </a:rPr>
              <a:t>50.0 mg/L  =  C</a:t>
            </a:r>
            <a:r>
              <a:rPr lang="en-US" altLang="en-US" sz="3600" baseline="-25000">
                <a:solidFill>
                  <a:srgbClr val="FF0000"/>
                </a:solidFill>
              </a:rPr>
              <a:t>1</a:t>
            </a:r>
            <a:endParaRPr lang="en-US" altLang="en-US" sz="3600">
              <a:solidFill>
                <a:srgbClr val="FF0000"/>
              </a:solidFill>
            </a:endParaRPr>
          </a:p>
        </p:txBody>
      </p:sp>
      <p:sp>
        <p:nvSpPr>
          <p:cNvPr id="14344" name="Text Box 1032"/>
          <p:cNvSpPr txBox="1">
            <a:spLocks noChangeArrowheads="1"/>
          </p:cNvSpPr>
          <p:nvPr/>
        </p:nvSpPr>
        <p:spPr bwMode="auto">
          <a:xfrm>
            <a:off x="2565400" y="4983163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9900"/>
                </a:solidFill>
              </a:rPr>
              <a:t>C</a:t>
            </a:r>
            <a:r>
              <a:rPr lang="en-US" altLang="en-US" sz="3200" baseline="-25000">
                <a:solidFill>
                  <a:srgbClr val="009900"/>
                </a:solidFill>
              </a:rPr>
              <a:t>1</a:t>
            </a:r>
            <a:r>
              <a:rPr lang="en-US" altLang="en-US" sz="3200">
                <a:solidFill>
                  <a:srgbClr val="009900"/>
                </a:solidFill>
              </a:rPr>
              <a:t>=</a:t>
            </a:r>
            <a:endParaRPr lang="en-US" altLang="en-US" sz="3200" baseline="-25000">
              <a:solidFill>
                <a:srgbClr val="009900"/>
              </a:solidFill>
            </a:endParaRPr>
          </a:p>
        </p:txBody>
      </p:sp>
      <p:sp>
        <p:nvSpPr>
          <p:cNvPr id="21513" name="Text Box 1035"/>
          <p:cNvSpPr txBox="1">
            <a:spLocks noChangeArrowheads="1"/>
          </p:cNvSpPr>
          <p:nvPr/>
        </p:nvSpPr>
        <p:spPr bwMode="auto">
          <a:xfrm>
            <a:off x="3567113" y="9540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en-US" sz="2400"/>
          </a:p>
        </p:txBody>
      </p:sp>
      <p:sp>
        <p:nvSpPr>
          <p:cNvPr id="21514" name="Text Box 1036"/>
          <p:cNvSpPr txBox="1">
            <a:spLocks noChangeArrowheads="1"/>
          </p:cNvSpPr>
          <p:nvPr/>
        </p:nvSpPr>
        <p:spPr bwMode="auto">
          <a:xfrm>
            <a:off x="0" y="0"/>
            <a:ext cx="89296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00050" indent="-400050"/>
            <a:r>
              <a:rPr lang="en-US" altLang="en-US" sz="2000" dirty="0" smtClean="0">
                <a:solidFill>
                  <a:srgbClr val="FF0000"/>
                </a:solidFill>
              </a:rPr>
              <a:t>Q.9</a:t>
            </a:r>
            <a:r>
              <a:rPr lang="en-US" altLang="en-US" sz="2000" dirty="0" smtClean="0"/>
              <a:t>   </a:t>
            </a:r>
            <a:r>
              <a:rPr lang="en-US" altLang="en-US" sz="2000" dirty="0"/>
              <a:t>4 </a:t>
            </a:r>
            <a:r>
              <a:rPr lang="en-US" altLang="en-US" sz="2000" dirty="0" err="1"/>
              <a:t>mL</a:t>
            </a:r>
            <a:r>
              <a:rPr lang="en-US" altLang="en-US" sz="2000" dirty="0"/>
              <a:t> of a sample was diluted to 100 </a:t>
            </a:r>
            <a:r>
              <a:rPr lang="en-US" altLang="en-US" sz="2000" dirty="0" err="1"/>
              <a:t>mL</a:t>
            </a:r>
            <a:r>
              <a:rPr lang="en-US" altLang="en-US" sz="2000" dirty="0"/>
              <a:t> in a volumetric flask.  The </a:t>
            </a:r>
            <a:r>
              <a:rPr lang="en-US" altLang="en-US" sz="2000" dirty="0" smtClean="0"/>
              <a:t>   diluted </a:t>
            </a:r>
            <a:r>
              <a:rPr lang="en-US" altLang="en-US" sz="2000" dirty="0"/>
              <a:t>solution was analyzed and found to have a concentration of 2.0 mg/L.  What was the concentration of the original sample?</a:t>
            </a:r>
          </a:p>
        </p:txBody>
      </p:sp>
      <p:sp>
        <p:nvSpPr>
          <p:cNvPr id="14349" name="Text Box 1037"/>
          <p:cNvSpPr txBox="1">
            <a:spLocks noChangeArrowheads="1"/>
          </p:cNvSpPr>
          <p:nvPr/>
        </p:nvSpPr>
        <p:spPr bwMode="auto">
          <a:xfrm>
            <a:off x="3063875" y="1701800"/>
            <a:ext cx="10668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chemeClr val="accent2"/>
                </a:solidFill>
              </a:rPr>
              <a:t>C</a:t>
            </a:r>
            <a:r>
              <a:rPr lang="en-US" altLang="en-US" sz="3200" baseline="-25000">
                <a:solidFill>
                  <a:schemeClr val="accent2"/>
                </a:solidFill>
              </a:rPr>
              <a:t>1</a:t>
            </a:r>
            <a:r>
              <a:rPr lang="en-US" altLang="en-US" sz="3200">
                <a:solidFill>
                  <a:schemeClr val="accent2"/>
                </a:solidFill>
              </a:rPr>
              <a:t> =</a:t>
            </a:r>
          </a:p>
          <a:p>
            <a:r>
              <a:rPr lang="en-US" altLang="en-US" sz="3200">
                <a:solidFill>
                  <a:schemeClr val="accent2"/>
                </a:solidFill>
              </a:rPr>
              <a:t>V</a:t>
            </a:r>
            <a:r>
              <a:rPr lang="en-US" altLang="en-US" sz="3200" baseline="-25000">
                <a:solidFill>
                  <a:schemeClr val="accent2"/>
                </a:solidFill>
              </a:rPr>
              <a:t>1</a:t>
            </a:r>
            <a:r>
              <a:rPr lang="en-US" altLang="en-US" sz="3200">
                <a:solidFill>
                  <a:schemeClr val="accent2"/>
                </a:solidFill>
              </a:rPr>
              <a:t> = </a:t>
            </a:r>
          </a:p>
          <a:p>
            <a:r>
              <a:rPr lang="en-US" altLang="en-US" sz="3200">
                <a:solidFill>
                  <a:schemeClr val="accent2"/>
                </a:solidFill>
              </a:rPr>
              <a:t>C</a:t>
            </a:r>
            <a:r>
              <a:rPr lang="en-US" altLang="en-US" sz="3200" baseline="-25000">
                <a:solidFill>
                  <a:schemeClr val="accent2"/>
                </a:solidFill>
              </a:rPr>
              <a:t>2</a:t>
            </a:r>
            <a:r>
              <a:rPr lang="en-US" altLang="en-US" sz="3200">
                <a:solidFill>
                  <a:schemeClr val="accent2"/>
                </a:solidFill>
              </a:rPr>
              <a:t> =</a:t>
            </a:r>
          </a:p>
          <a:p>
            <a:r>
              <a:rPr lang="en-US" altLang="en-US" sz="3200">
                <a:solidFill>
                  <a:schemeClr val="accent2"/>
                </a:solidFill>
              </a:rPr>
              <a:t>V</a:t>
            </a:r>
            <a:r>
              <a:rPr lang="en-US" altLang="en-US" sz="3200" baseline="-25000">
                <a:solidFill>
                  <a:schemeClr val="accent2"/>
                </a:solidFill>
              </a:rPr>
              <a:t>2</a:t>
            </a:r>
            <a:r>
              <a:rPr lang="en-US" altLang="en-US" sz="32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14350" name="Text Box 1038"/>
          <p:cNvSpPr txBox="1">
            <a:spLocks noChangeArrowheads="1"/>
          </p:cNvSpPr>
          <p:nvPr/>
        </p:nvSpPr>
        <p:spPr bwMode="auto">
          <a:xfrm>
            <a:off x="4040188" y="2730500"/>
            <a:ext cx="1627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2.0 mg/L</a:t>
            </a: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4068763" y="2230438"/>
            <a:ext cx="1014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4 mL</a:t>
            </a:r>
          </a:p>
        </p:txBody>
      </p:sp>
      <p:sp>
        <p:nvSpPr>
          <p:cNvPr id="14352" name="Text Box 1040"/>
          <p:cNvSpPr txBox="1">
            <a:spLocks noChangeArrowheads="1"/>
          </p:cNvSpPr>
          <p:nvPr/>
        </p:nvSpPr>
        <p:spPr bwMode="auto">
          <a:xfrm>
            <a:off x="4286250" y="17414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?</a:t>
            </a:r>
          </a:p>
        </p:txBody>
      </p:sp>
      <p:sp>
        <p:nvSpPr>
          <p:cNvPr id="14353" name="Text Box 1041"/>
          <p:cNvSpPr txBox="1">
            <a:spLocks noChangeArrowheads="1"/>
          </p:cNvSpPr>
          <p:nvPr/>
        </p:nvSpPr>
        <p:spPr bwMode="auto">
          <a:xfrm>
            <a:off x="4003675" y="3198813"/>
            <a:ext cx="14112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009900"/>
                </a:solidFill>
              </a:rPr>
              <a:t>100 mL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utoUpdateAnimBg="0"/>
      <p:bldP spid="14341" grpId="0" autoUpdateAnimBg="0"/>
      <p:bldP spid="14342" grpId="0" autoUpdateAnimBg="0"/>
      <p:bldP spid="14343" grpId="0" autoUpdateAnimBg="0"/>
      <p:bldP spid="14344" grpId="0" autoUpdateAnimBg="0"/>
      <p:bldP spid="14349" grpId="0" autoUpdateAnimBg="0"/>
      <p:bldP spid="14350" grpId="0" autoUpdateAnimBg="0"/>
      <p:bldP spid="14351" grpId="0" autoUpdateAnimBg="0"/>
      <p:bldP spid="14352" grpId="0" autoUpdateAnimBg="0"/>
      <p:bldP spid="1435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14313" y="114300"/>
            <a:ext cx="892968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Q.10</a:t>
            </a:r>
            <a:r>
              <a:rPr lang="en-US" altLang="en-US" sz="2400" dirty="0" smtClean="0"/>
              <a:t>  To dilute 100 mL of a 50 mg/L solution to get a 20 mg/L</a:t>
            </a:r>
          </a:p>
          <a:p>
            <a:pPr>
              <a:defRPr/>
            </a:pPr>
            <a:r>
              <a:rPr lang="en-US" altLang="en-US" sz="2400" dirty="0" smtClean="0"/>
              <a:t>        solution, how much water must be added?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568575" y="942975"/>
            <a:ext cx="3881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FF0000"/>
                </a:solidFill>
              </a:rPr>
              <a:t>C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1</a:t>
            </a:r>
            <a:r>
              <a:rPr lang="en-US" altLang="en-US" sz="3600" dirty="0">
                <a:solidFill>
                  <a:srgbClr val="FF0000"/>
                </a:solidFill>
              </a:rPr>
              <a:t> x V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1</a:t>
            </a:r>
            <a:r>
              <a:rPr lang="en-US" altLang="en-US" sz="3600" dirty="0">
                <a:solidFill>
                  <a:srgbClr val="FF0000"/>
                </a:solidFill>
              </a:rPr>
              <a:t>  =  C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2 </a:t>
            </a:r>
            <a:r>
              <a:rPr lang="en-US" altLang="en-US" sz="3600" dirty="0">
                <a:solidFill>
                  <a:srgbClr val="FF0000"/>
                </a:solidFill>
              </a:rPr>
              <a:t>x V</a:t>
            </a:r>
            <a:r>
              <a:rPr lang="en-US" altLang="en-US" sz="3600" baseline="-25000" dirty="0">
                <a:solidFill>
                  <a:srgbClr val="FF0000"/>
                </a:solidFill>
              </a:rPr>
              <a:t>2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970213" y="3759200"/>
            <a:ext cx="3008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chemeClr val="accent2"/>
                </a:solidFill>
              </a:rPr>
              <a:t>250 </a:t>
            </a:r>
            <a:r>
              <a:rPr lang="en-US" altLang="en-US" sz="3600" dirty="0" err="1">
                <a:solidFill>
                  <a:schemeClr val="accent2"/>
                </a:solidFill>
              </a:rPr>
              <a:t>mL</a:t>
            </a:r>
            <a:r>
              <a:rPr lang="en-US" altLang="en-US" sz="3600" dirty="0">
                <a:solidFill>
                  <a:schemeClr val="accent2"/>
                </a:solidFill>
              </a:rPr>
              <a:t>  =  V</a:t>
            </a:r>
            <a:r>
              <a:rPr lang="en-US" altLang="en-US" sz="3600" baseline="-25000" dirty="0">
                <a:solidFill>
                  <a:schemeClr val="accent2"/>
                </a:solidFill>
              </a:rPr>
              <a:t>2</a:t>
            </a:r>
            <a:endParaRPr lang="en-US" altLang="en-US" sz="3600" dirty="0">
              <a:solidFill>
                <a:schemeClr val="accent2"/>
              </a:solidFill>
            </a:endParaRPr>
          </a:p>
        </p:txBody>
      </p:sp>
      <p:sp>
        <p:nvSpPr>
          <p:cNvPr id="23557" name="Text Box 10"/>
          <p:cNvSpPr txBox="1">
            <a:spLocks noChangeArrowheads="1"/>
          </p:cNvSpPr>
          <p:nvPr/>
        </p:nvSpPr>
        <p:spPr bwMode="auto">
          <a:xfrm>
            <a:off x="3365500" y="1520825"/>
            <a:ext cx="97631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 dirty="0">
                <a:solidFill>
                  <a:srgbClr val="009900"/>
                </a:solidFill>
              </a:rPr>
              <a:t>C</a:t>
            </a:r>
            <a:r>
              <a:rPr lang="en-US" altLang="en-US" sz="3200" baseline="-25000" dirty="0">
                <a:solidFill>
                  <a:srgbClr val="009900"/>
                </a:solidFill>
              </a:rPr>
              <a:t>1</a:t>
            </a:r>
            <a:r>
              <a:rPr lang="en-US" altLang="en-US" sz="3200" dirty="0">
                <a:solidFill>
                  <a:srgbClr val="009900"/>
                </a:solidFill>
              </a:rPr>
              <a:t> =</a:t>
            </a:r>
          </a:p>
          <a:p>
            <a:r>
              <a:rPr lang="en-US" altLang="en-US" sz="3200" dirty="0">
                <a:solidFill>
                  <a:srgbClr val="009900"/>
                </a:solidFill>
              </a:rPr>
              <a:t>V</a:t>
            </a:r>
            <a:r>
              <a:rPr lang="en-US" altLang="en-US" sz="3200" baseline="-25000" dirty="0">
                <a:solidFill>
                  <a:srgbClr val="009900"/>
                </a:solidFill>
              </a:rPr>
              <a:t>1</a:t>
            </a:r>
            <a:r>
              <a:rPr lang="en-US" altLang="en-US" sz="3200" dirty="0">
                <a:solidFill>
                  <a:srgbClr val="009900"/>
                </a:solidFill>
              </a:rPr>
              <a:t> =</a:t>
            </a:r>
          </a:p>
          <a:p>
            <a:r>
              <a:rPr lang="en-US" altLang="en-US" sz="3200" dirty="0">
                <a:solidFill>
                  <a:srgbClr val="009900"/>
                </a:solidFill>
              </a:rPr>
              <a:t>C</a:t>
            </a:r>
            <a:r>
              <a:rPr lang="en-US" altLang="en-US" sz="3200" baseline="-25000" dirty="0">
                <a:solidFill>
                  <a:srgbClr val="009900"/>
                </a:solidFill>
              </a:rPr>
              <a:t>2</a:t>
            </a:r>
            <a:r>
              <a:rPr lang="en-US" altLang="en-US" sz="3200" dirty="0">
                <a:solidFill>
                  <a:srgbClr val="009900"/>
                </a:solidFill>
              </a:rPr>
              <a:t> =</a:t>
            </a:r>
          </a:p>
          <a:p>
            <a:r>
              <a:rPr lang="en-US" altLang="en-US" sz="3200" dirty="0">
                <a:solidFill>
                  <a:srgbClr val="009900"/>
                </a:solidFill>
              </a:rPr>
              <a:t>V</a:t>
            </a:r>
            <a:r>
              <a:rPr lang="en-US" altLang="en-US" sz="3200" baseline="-25000" dirty="0">
                <a:solidFill>
                  <a:srgbClr val="009900"/>
                </a:solidFill>
              </a:rPr>
              <a:t>2</a:t>
            </a:r>
            <a:r>
              <a:rPr lang="en-US" altLang="en-US" sz="3200" dirty="0">
                <a:solidFill>
                  <a:srgbClr val="009900"/>
                </a:solidFill>
              </a:rPr>
              <a:t> =</a:t>
            </a:r>
          </a:p>
        </p:txBody>
      </p:sp>
      <p:sp>
        <p:nvSpPr>
          <p:cNvPr id="23558" name="Text Box 11"/>
          <p:cNvSpPr txBox="1">
            <a:spLocks noChangeArrowheads="1"/>
          </p:cNvSpPr>
          <p:nvPr/>
        </p:nvSpPr>
        <p:spPr bwMode="auto">
          <a:xfrm>
            <a:off x="4456113" y="1557338"/>
            <a:ext cx="1528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50 mg/L</a:t>
            </a:r>
          </a:p>
        </p:txBody>
      </p:sp>
      <p:sp>
        <p:nvSpPr>
          <p:cNvPr id="23559" name="Text Box 12"/>
          <p:cNvSpPr txBox="1">
            <a:spLocks noChangeArrowheads="1"/>
          </p:cNvSpPr>
          <p:nvPr/>
        </p:nvSpPr>
        <p:spPr bwMode="auto">
          <a:xfrm>
            <a:off x="4389438" y="2043113"/>
            <a:ext cx="1411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100 mL</a:t>
            </a:r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4440238" y="2549525"/>
            <a:ext cx="1528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20 mg/L</a:t>
            </a:r>
          </a:p>
        </p:txBody>
      </p:sp>
      <p:sp>
        <p:nvSpPr>
          <p:cNvPr id="23561" name="Text Box 14"/>
          <p:cNvSpPr txBox="1">
            <a:spLocks noChangeArrowheads="1"/>
          </p:cNvSpPr>
          <p:nvPr/>
        </p:nvSpPr>
        <p:spPr bwMode="auto">
          <a:xfrm>
            <a:off x="4518025" y="297815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2432050" y="4202113"/>
            <a:ext cx="229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CC0099"/>
                </a:solidFill>
              </a:rPr>
              <a:t>  </a:t>
            </a:r>
            <a:r>
              <a:rPr lang="en-US" altLang="en-US" sz="3600" u="sng" dirty="0">
                <a:solidFill>
                  <a:srgbClr val="CC0099"/>
                </a:solidFill>
              </a:rPr>
              <a:t>- 100 </a:t>
            </a:r>
            <a:r>
              <a:rPr lang="en-US" altLang="en-US" sz="3600" u="sng" dirty="0" err="1">
                <a:solidFill>
                  <a:srgbClr val="CC0099"/>
                </a:solidFill>
              </a:rPr>
              <a:t>mL</a:t>
            </a:r>
            <a:endParaRPr lang="en-US" altLang="en-US" sz="3600" dirty="0">
              <a:solidFill>
                <a:srgbClr val="CC0099"/>
              </a:solidFill>
            </a:endParaRP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892425" y="4735513"/>
            <a:ext cx="175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FF0000"/>
                </a:solidFill>
              </a:rPr>
              <a:t>150 </a:t>
            </a:r>
            <a:r>
              <a:rPr lang="en-US" altLang="en-US" sz="3600" dirty="0" err="1">
                <a:solidFill>
                  <a:srgbClr val="FF0000"/>
                </a:solidFill>
              </a:rPr>
              <a:t>mL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4673600" y="4762500"/>
            <a:ext cx="3768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FF0000"/>
                </a:solidFill>
              </a:rPr>
              <a:t>Water to be Added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47537" y="3421626"/>
            <a:ext cx="489646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100 </a:t>
            </a:r>
            <a:r>
              <a:rPr lang="en-US" sz="2400" dirty="0" err="1" smtClean="0"/>
              <a:t>mLx</a:t>
            </a:r>
            <a:r>
              <a:rPr lang="en-US" sz="2400" dirty="0" smtClean="0"/>
              <a:t> 50 mg/L= 20 mg/LX V</a:t>
            </a:r>
            <a:r>
              <a:rPr lang="en-US" sz="1600" dirty="0" smtClean="0"/>
              <a:t>2</a:t>
            </a:r>
            <a:endParaRPr lang="ar-IQ" sz="16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utoUpdateAnimBg="0"/>
      <p:bldP spid="25618" grpId="0" autoUpdateAnimBg="0"/>
      <p:bldP spid="25619" grpId="0" autoUpdateAnimBg="0"/>
      <p:bldP spid="2562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26"/>
          <p:cNvSpPr txBox="1">
            <a:spLocks noChangeArrowheads="1"/>
          </p:cNvSpPr>
          <p:nvPr/>
        </p:nvSpPr>
        <p:spPr bwMode="auto">
          <a:xfrm>
            <a:off x="0" y="1606838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6000" smtClean="0">
                <a:solidFill>
                  <a:srgbClr val="FF0000"/>
                </a:solidFill>
              </a:rPr>
              <a:t>Concentrations </a:t>
            </a:r>
            <a:r>
              <a:rPr lang="en-US" altLang="en-US" sz="6000" dirty="0" smtClean="0">
                <a:solidFill>
                  <a:srgbClr val="FF0000"/>
                </a:solidFill>
              </a:rPr>
              <a:t>of Solutions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2B2B2"/>
            </a:gs>
            <a:gs pos="50000">
              <a:srgbClr val="FFFFFF"/>
            </a:gs>
            <a:gs pos="100000">
              <a:srgbClr val="B2B2B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z="5400" b="1" u="sng" smtClean="0">
                <a:solidFill>
                  <a:srgbClr val="0000CC"/>
                </a:solidFill>
              </a:rPr>
              <a:t>CONCENTRATION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48000" y="1217613"/>
            <a:ext cx="295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FF0000"/>
                </a:solidFill>
              </a:rPr>
              <a:t>WEIGHT / VOLUME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 dirty="0">
                <a:solidFill>
                  <a:srgbClr val="008000"/>
                </a:solidFill>
                <a:latin typeface="Times New Roman" pitchFamily="18" charset="0"/>
              </a:rPr>
              <a:t>Weight per Unit Volume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4000" y="2691599"/>
            <a:ext cx="8328627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dirty="0" smtClean="0">
                <a:solidFill>
                  <a:srgbClr val="FF0000"/>
                </a:solidFill>
              </a:rPr>
              <a:t>Concentration= Weight / Volume</a:t>
            </a:r>
          </a:p>
          <a:p>
            <a:pPr algn="l"/>
            <a:r>
              <a:rPr lang="en-US" altLang="en-US" dirty="0" smtClean="0">
                <a:solidFill>
                  <a:srgbClr val="FF0000"/>
                </a:solidFill>
              </a:rPr>
              <a:t>                 g/L , mg/L</a:t>
            </a:r>
          </a:p>
          <a:p>
            <a:pPr algn="l"/>
            <a:endParaRPr lang="en-US" altLang="en-US" dirty="0" smtClean="0">
              <a:solidFill>
                <a:srgbClr val="FF0000"/>
              </a:solidFill>
            </a:endParaRPr>
          </a:p>
          <a:p>
            <a:pPr algn="l"/>
            <a:r>
              <a:rPr lang="en-US" altLang="en-US" dirty="0" smtClean="0">
                <a:solidFill>
                  <a:srgbClr val="FF0000"/>
                </a:solidFill>
              </a:rPr>
              <a:t>Weight = Concentration x Volume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3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  <p:bldP spid="2662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rgbClr val="FFFFF2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90599" y="381000"/>
            <a:ext cx="757150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</a:rPr>
              <a:t>Q.1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b="0" dirty="0" smtClean="0">
                <a:latin typeface="Times New Roman" pitchFamily="18" charset="0"/>
              </a:rPr>
              <a:t>One liter </a:t>
            </a:r>
            <a:r>
              <a:rPr lang="en-US" altLang="en-US" sz="2800" dirty="0" smtClean="0">
                <a:latin typeface="Times New Roman" pitchFamily="18" charset="0"/>
              </a:rPr>
              <a:t>of </a:t>
            </a:r>
            <a:r>
              <a:rPr lang="en-US" altLang="en-US" sz="2800" dirty="0">
                <a:latin typeface="Times New Roman" pitchFamily="18" charset="0"/>
              </a:rPr>
              <a:t>a solution </a:t>
            </a:r>
            <a:r>
              <a:rPr lang="en-US" altLang="en-US" sz="2800" dirty="0" smtClean="0">
                <a:latin typeface="Times New Roman" pitchFamily="18" charset="0"/>
              </a:rPr>
              <a:t>contains</a:t>
            </a:r>
            <a:r>
              <a:rPr lang="en-US" altLang="en-US" sz="2800" b="0" dirty="0" smtClean="0">
                <a:latin typeface="Times New Roman" pitchFamily="18" charset="0"/>
              </a:rPr>
              <a:t>100 </a:t>
            </a:r>
            <a:r>
              <a:rPr lang="en-US" altLang="en-US" sz="2800" b="0" dirty="0">
                <a:solidFill>
                  <a:srgbClr val="FF0000"/>
                </a:solidFill>
                <a:latin typeface="Times New Roman" pitchFamily="18" charset="0"/>
              </a:rPr>
              <a:t>mg</a:t>
            </a:r>
            <a:r>
              <a:rPr lang="en-US" altLang="en-US" sz="2800" b="0" dirty="0">
                <a:latin typeface="Times New Roman" pitchFamily="18" charset="0"/>
              </a:rPr>
              <a:t> </a:t>
            </a:r>
            <a:r>
              <a:rPr lang="en-US" altLang="en-US" sz="2800" dirty="0">
                <a:latin typeface="Times New Roman" pitchFamily="18" charset="0"/>
              </a:rPr>
              <a:t>of 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</a:p>
          <a:p>
            <a:pPr algn="l"/>
            <a:r>
              <a:rPr lang="en-US" altLang="en-US" sz="2800" dirty="0" smtClean="0">
                <a:latin typeface="Times New Roman" pitchFamily="18" charset="0"/>
              </a:rPr>
              <a:t>        phosphorus</a:t>
            </a:r>
            <a:r>
              <a:rPr lang="en-US" altLang="en-US" sz="2800" dirty="0">
                <a:latin typeface="Times New Roman" pitchFamily="18" charset="0"/>
              </a:rPr>
              <a:t>.  How much (</a:t>
            </a:r>
            <a:r>
              <a:rPr lang="en-US" altLang="en-US" sz="2800" b="0" dirty="0">
                <a:latin typeface="Times New Roman" pitchFamily="18" charset="0"/>
              </a:rPr>
              <a:t>Wt</a:t>
            </a:r>
            <a:r>
              <a:rPr lang="en-US" altLang="en-US" sz="2800" dirty="0" smtClean="0">
                <a:latin typeface="Times New Roman" pitchFamily="18" charset="0"/>
              </a:rPr>
              <a:t>.) phosphorus    </a:t>
            </a:r>
          </a:p>
          <a:p>
            <a:pPr algn="l"/>
            <a:r>
              <a:rPr lang="en-US" altLang="en-US" sz="2800" dirty="0" smtClean="0">
                <a:latin typeface="Times New Roman" pitchFamily="18" charset="0"/>
              </a:rPr>
              <a:t>        would </a:t>
            </a:r>
            <a:r>
              <a:rPr lang="en-US" altLang="en-US" sz="2800" dirty="0">
                <a:latin typeface="Times New Roman" pitchFamily="18" charset="0"/>
              </a:rPr>
              <a:t>be in </a:t>
            </a:r>
            <a:r>
              <a:rPr lang="en-US" altLang="en-US" sz="2800" u="sng" dirty="0">
                <a:latin typeface="Times New Roman" pitchFamily="18" charset="0"/>
              </a:rPr>
              <a:t>50 </a:t>
            </a:r>
            <a:r>
              <a:rPr lang="en-US" altLang="en-US" sz="2800" u="sng" dirty="0" err="1">
                <a:latin typeface="Times New Roman" pitchFamily="18" charset="0"/>
              </a:rPr>
              <a:t>mL</a:t>
            </a:r>
            <a:r>
              <a:rPr lang="en-US" altLang="en-US" sz="2800" dirty="0">
                <a:latin typeface="Times New Roman" pitchFamily="18" charset="0"/>
              </a:rPr>
              <a:t> of </a:t>
            </a:r>
            <a:r>
              <a:rPr lang="en-US" altLang="en-US" sz="2800" dirty="0" smtClean="0">
                <a:latin typeface="Times New Roman" pitchFamily="18" charset="0"/>
              </a:rPr>
              <a:t>this solution</a:t>
            </a:r>
            <a:r>
              <a:rPr lang="en-US" altLang="en-US" sz="2800" dirty="0">
                <a:latin typeface="Times New Roman" pitchFamily="18" charset="0"/>
              </a:rPr>
              <a:t>?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2895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FF0000"/>
                </a:solidFill>
              </a:rPr>
              <a:t>Conc. (mg/L)  X  Volume (L)  = Weight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066800" y="3833813"/>
            <a:ext cx="172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100 mg/L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743200" y="38338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X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200400" y="3833813"/>
            <a:ext cx="1212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50 mL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495800" y="38592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X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5257800" y="4114800"/>
            <a:ext cx="1143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019800" y="4038600"/>
            <a:ext cx="717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mL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943600" y="3671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L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561013" y="36576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105400" y="4038600"/>
            <a:ext cx="977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1000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7070725" y="3824288"/>
            <a:ext cx="1239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0099"/>
                </a:solidFill>
              </a:rPr>
              <a:t>=   Wt.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408113" y="4800600"/>
            <a:ext cx="14112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 u="sng">
                <a:solidFill>
                  <a:srgbClr val="008000"/>
                </a:solidFill>
              </a:rPr>
              <a:t>100 mg</a:t>
            </a:r>
          </a:p>
          <a:p>
            <a:pPr algn="l"/>
            <a:r>
              <a:rPr lang="en-US" altLang="en-US" sz="2800">
                <a:solidFill>
                  <a:srgbClr val="008000"/>
                </a:solidFill>
              </a:rPr>
              <a:t>     L</a:t>
            </a:r>
            <a:endParaRPr lang="en-US" altLang="en-US" sz="2800" u="sng">
              <a:solidFill>
                <a:srgbClr val="008000"/>
              </a:solidFill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048000" y="49530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3810000" y="4724400"/>
            <a:ext cx="127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 u="sng">
                <a:solidFill>
                  <a:srgbClr val="008000"/>
                </a:solidFill>
              </a:rPr>
              <a:t>   50   </a:t>
            </a:r>
            <a:r>
              <a:rPr lang="en-US" altLang="en-US" sz="2800" u="sng">
                <a:solidFill>
                  <a:srgbClr val="FFFFBD"/>
                </a:solidFill>
              </a:rPr>
              <a:t>.</a:t>
            </a:r>
          </a:p>
          <a:p>
            <a:pPr algn="l"/>
            <a:r>
              <a:rPr lang="en-US" altLang="en-US" sz="2800">
                <a:solidFill>
                  <a:srgbClr val="008000"/>
                </a:solidFill>
              </a:rPr>
              <a:t> 1000</a:t>
            </a:r>
            <a:endParaRPr lang="en-US" altLang="en-US" sz="2800" u="sng">
              <a:solidFill>
                <a:srgbClr val="008000"/>
              </a:solidFill>
            </a:endParaRP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165725" y="48768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8000"/>
                </a:solidFill>
              </a:rPr>
              <a:t>L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6232525" y="4900613"/>
            <a:ext cx="1239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8000"/>
                </a:solidFill>
              </a:rPr>
              <a:t>=   Wt.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511550" y="5881688"/>
            <a:ext cx="679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FF0000"/>
                </a:solidFill>
              </a:rPr>
              <a:t>5.0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4098925" y="5881688"/>
            <a:ext cx="717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FF0000"/>
                </a:solidFill>
              </a:rPr>
              <a:t>mg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4953000" y="5867400"/>
            <a:ext cx="1141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FF0000"/>
                </a:solidFill>
              </a:rPr>
              <a:t>=  Wt.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3124200" y="57912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0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2" grpId="0" autoUpdateAnimBg="0"/>
      <p:bldP spid="27653" grpId="0" autoUpdateAnimBg="0"/>
      <p:bldP spid="27654" grpId="0" autoUpdateAnimBg="0"/>
      <p:bldP spid="27655" grpId="0" autoUpdateAnimBg="0"/>
      <p:bldP spid="27656" grpId="0" animBg="1"/>
      <p:bldP spid="27657" grpId="0" autoUpdateAnimBg="0"/>
      <p:bldP spid="27658" grpId="0" autoUpdateAnimBg="0"/>
      <p:bldP spid="27659" grpId="0" autoUpdateAnimBg="0"/>
      <p:bldP spid="27660" grpId="0" autoUpdateAnimBg="0"/>
      <p:bldP spid="27661" grpId="0" autoUpdateAnimBg="0"/>
      <p:bldP spid="27662" grpId="0" autoUpdateAnimBg="0"/>
      <p:bldP spid="27663" grpId="0" autoUpdateAnimBg="0"/>
      <p:bldP spid="27664" grpId="0" autoUpdateAnimBg="0"/>
      <p:bldP spid="27665" grpId="0" autoUpdateAnimBg="0"/>
      <p:bldP spid="27666" grpId="0" autoUpdateAnimBg="0"/>
      <p:bldP spid="27667" grpId="0" autoUpdateAnimBg="0"/>
      <p:bldP spid="27668" grpId="0" autoUpdateAnimBg="0"/>
      <p:bldP spid="27669" grpId="0" autoUpdateAnimBg="0"/>
      <p:bldP spid="276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rgbClr val="FFFFF2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15635" y="304800"/>
            <a:ext cx="825730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Q.2</a:t>
            </a:r>
            <a:r>
              <a:rPr lang="en-US" altLang="en-US" sz="3200" dirty="0" smtClean="0">
                <a:latin typeface="Times New Roman" pitchFamily="18" charset="0"/>
              </a:rPr>
              <a:t> </a:t>
            </a:r>
            <a:r>
              <a:rPr lang="en-US" altLang="en-US" sz="3200" b="0" dirty="0" smtClean="0">
                <a:latin typeface="Times New Roman" pitchFamily="18" charset="0"/>
              </a:rPr>
              <a:t>How </a:t>
            </a:r>
            <a:r>
              <a:rPr lang="en-US" altLang="en-US" sz="3200" b="0" dirty="0">
                <a:latin typeface="Times New Roman" pitchFamily="18" charset="0"/>
              </a:rPr>
              <a:t>much phosphorus </a:t>
            </a:r>
            <a:r>
              <a:rPr lang="en-US" altLang="en-US" sz="3200" dirty="0">
                <a:latin typeface="Times New Roman" pitchFamily="18" charset="0"/>
              </a:rPr>
              <a:t>would be in a</a:t>
            </a:r>
          </a:p>
          <a:p>
            <a:pPr algn="l"/>
            <a:r>
              <a:rPr lang="en-US" altLang="en-US" sz="3200" dirty="0">
                <a:latin typeface="Times New Roman" pitchFamily="18" charset="0"/>
              </a:rPr>
              <a:t>solution made by adding enough </a:t>
            </a:r>
            <a:r>
              <a:rPr lang="en-US" altLang="en-US" sz="3200" dirty="0" smtClean="0">
                <a:latin typeface="Times New Roman" pitchFamily="18" charset="0"/>
              </a:rPr>
              <a:t>water to </a:t>
            </a:r>
            <a:r>
              <a:rPr lang="en-US" altLang="en-US" sz="3200" dirty="0">
                <a:latin typeface="Times New Roman" pitchFamily="18" charset="0"/>
              </a:rPr>
              <a:t>this 50 mL to dilute it to one liter</a:t>
            </a:r>
            <a:r>
              <a:rPr lang="en-US" altLang="en-US" sz="3200" dirty="0" smtClean="0">
                <a:latin typeface="Times New Roman" pitchFamily="18" charset="0"/>
              </a:rPr>
              <a:t>? </a:t>
            </a:r>
            <a:r>
              <a:rPr lang="ar-IQ" altLang="en-US" sz="3200" dirty="0" smtClean="0">
                <a:latin typeface="Times New Roman" pitchFamily="18" charset="0"/>
              </a:rPr>
              <a:t>من </a:t>
            </a:r>
            <a:r>
              <a:rPr lang="ar-IQ" altLang="en-US" sz="3200" dirty="0" smtClean="0">
                <a:latin typeface="Times New Roman" pitchFamily="18" charset="0"/>
              </a:rPr>
              <a:t>السؤال السابق</a:t>
            </a:r>
            <a:endParaRPr lang="en-US" altLang="en-US" sz="3200" dirty="0" smtClean="0">
              <a:latin typeface="Times New Roman" pitchFamily="18" charset="0"/>
            </a:endParaRPr>
          </a:p>
          <a:p>
            <a:pPr algn="l"/>
            <a:endParaRPr lang="en-US" altLang="en-US" sz="3200" dirty="0">
              <a:latin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2630488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 dirty="0">
                <a:solidFill>
                  <a:schemeClr val="accent2"/>
                </a:solidFill>
              </a:rPr>
              <a:t>The amount (Wt.) of phosphorus</a:t>
            </a:r>
          </a:p>
          <a:p>
            <a:r>
              <a:rPr lang="en-US" altLang="en-US" sz="2800" dirty="0">
                <a:solidFill>
                  <a:schemeClr val="accent2"/>
                </a:solidFill>
              </a:rPr>
              <a:t>would </a:t>
            </a:r>
            <a:r>
              <a:rPr lang="en-US" altLang="en-US" sz="2800" dirty="0">
                <a:solidFill>
                  <a:srgbClr val="FF0000"/>
                </a:solidFill>
              </a:rPr>
              <a:t>not</a:t>
            </a:r>
            <a:r>
              <a:rPr lang="en-US" altLang="en-US" sz="2800" dirty="0">
                <a:solidFill>
                  <a:schemeClr val="accent2"/>
                </a:solidFill>
              </a:rPr>
              <a:t> change.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3817374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200" dirty="0">
                <a:solidFill>
                  <a:srgbClr val="FF3300"/>
                </a:solidFill>
              </a:rPr>
              <a:t>5.0 mg of phosphorus would be in the</a:t>
            </a:r>
          </a:p>
          <a:p>
            <a:r>
              <a:rPr lang="en-US" altLang="en-US" sz="3200" dirty="0">
                <a:solidFill>
                  <a:srgbClr val="FF3300"/>
                </a:solidFill>
              </a:rPr>
              <a:t>solution</a:t>
            </a:r>
            <a:r>
              <a:rPr lang="en-US" altLang="en-US" sz="3200" dirty="0" smtClean="0">
                <a:solidFill>
                  <a:srgbClr val="FF3300"/>
                </a:solidFill>
              </a:rPr>
              <a:t>.</a:t>
            </a:r>
          </a:p>
          <a:p>
            <a:endParaRPr lang="en-US" altLang="en-US" sz="3200" dirty="0" smtClean="0">
              <a:solidFill>
                <a:srgbClr val="FF3300"/>
              </a:solidFill>
            </a:endParaRPr>
          </a:p>
          <a:p>
            <a:endParaRPr lang="en-US" altLang="en-US" sz="3200" dirty="0">
              <a:solidFill>
                <a:srgbClr val="FF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4967" y="1707336"/>
            <a:ext cx="80378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en-US" sz="3200" dirty="0" smtClean="0">
                <a:latin typeface="Times New Roman" pitchFamily="18" charset="0"/>
              </a:rPr>
              <a:t>   What would be the  </a:t>
            </a:r>
            <a:r>
              <a:rPr lang="en-US" altLang="en-US" sz="3200" b="0" dirty="0" smtClean="0">
                <a:latin typeface="Times New Roman" pitchFamily="18" charset="0"/>
              </a:rPr>
              <a:t>concentration</a:t>
            </a:r>
            <a:r>
              <a:rPr lang="en-US" altLang="en-US" sz="3200" dirty="0" smtClean="0">
                <a:latin typeface="Times New Roman" pitchFamily="18" charset="0"/>
              </a:rPr>
              <a:t> of the   </a:t>
            </a:r>
          </a:p>
          <a:p>
            <a:pPr algn="l"/>
            <a:r>
              <a:rPr lang="en-US" altLang="en-US" sz="3200" dirty="0" smtClean="0">
                <a:latin typeface="Times New Roman" pitchFamily="18" charset="0"/>
              </a:rPr>
              <a:t>    new solution?</a:t>
            </a:r>
            <a:endParaRPr lang="ar-IQ" sz="3200" dirty="0"/>
          </a:p>
        </p:txBody>
      </p:sp>
      <p:sp>
        <p:nvSpPr>
          <p:cNvPr id="6" name="Rectangle 5"/>
          <p:cNvSpPr/>
          <p:nvPr/>
        </p:nvSpPr>
        <p:spPr>
          <a:xfrm>
            <a:off x="1076631" y="4699319"/>
            <a:ext cx="74184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 smtClean="0">
                <a:solidFill>
                  <a:srgbClr val="009900"/>
                </a:solidFill>
              </a:rPr>
              <a:t>Concentration  =  Wt./Vol.  =  mg/L</a:t>
            </a:r>
            <a:endParaRPr lang="en-US" altLang="en-US" sz="3200" dirty="0">
              <a:solidFill>
                <a:srgbClr val="0099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9652" y="5259758"/>
            <a:ext cx="76691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dirty="0" smtClean="0">
                <a:solidFill>
                  <a:srgbClr val="FF0000"/>
                </a:solidFill>
              </a:rPr>
              <a:t>Concentration  =  5.0  mg/L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  <p:bldP spid="2048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DFDB3"/>
            </a:gs>
            <a:gs pos="100000">
              <a:srgbClr val="FFFFF0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19367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110807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 b="0" dirty="0">
                <a:solidFill>
                  <a:schemeClr val="accent2"/>
                </a:solidFill>
                <a:latin typeface="Times New Roman" pitchFamily="18" charset="0"/>
              </a:rPr>
              <a:t>Weight</a:t>
            </a:r>
            <a:r>
              <a:rPr lang="en-US" altLang="en-US" sz="2800" dirty="0">
                <a:solidFill>
                  <a:schemeClr val="accent2"/>
                </a:solidFill>
                <a:latin typeface="Times New Roman" pitchFamily="18" charset="0"/>
              </a:rPr>
              <a:t> before dilution  =  </a:t>
            </a:r>
            <a:r>
              <a:rPr lang="en-US" altLang="en-US" sz="2800" b="0" dirty="0">
                <a:solidFill>
                  <a:schemeClr val="accent2"/>
                </a:solidFill>
                <a:latin typeface="Times New Roman" pitchFamily="18" charset="0"/>
              </a:rPr>
              <a:t>Weight</a:t>
            </a:r>
            <a:r>
              <a:rPr lang="en-US" altLang="en-US" sz="2800" dirty="0">
                <a:solidFill>
                  <a:schemeClr val="accent2"/>
                </a:solidFill>
                <a:latin typeface="Times New Roman" pitchFamily="18" charset="0"/>
              </a:rPr>
              <a:t> after dilution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1981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009900"/>
                </a:solidFill>
                <a:latin typeface="Times New Roman" pitchFamily="18" charset="0"/>
              </a:rPr>
              <a:t>OR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2555875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200">
                <a:solidFill>
                  <a:srgbClr val="F80421"/>
                </a:solidFill>
              </a:rPr>
              <a:t>W</a:t>
            </a:r>
            <a:r>
              <a:rPr lang="en-US" altLang="en-US" sz="3200" baseline="-25000">
                <a:solidFill>
                  <a:srgbClr val="F80421"/>
                </a:solidFill>
              </a:rPr>
              <a:t>1</a:t>
            </a:r>
            <a:r>
              <a:rPr lang="en-US" altLang="en-US" sz="3200">
                <a:solidFill>
                  <a:srgbClr val="F80421"/>
                </a:solidFill>
              </a:rPr>
              <a:t>  =  W</a:t>
            </a:r>
            <a:r>
              <a:rPr lang="en-US" altLang="en-US" sz="3200" baseline="-25000">
                <a:solidFill>
                  <a:srgbClr val="F80421"/>
                </a:solidFill>
              </a:rPr>
              <a:t>2</a:t>
            </a:r>
            <a:endParaRPr lang="en-US" altLang="en-US" sz="3200">
              <a:solidFill>
                <a:srgbClr val="F80421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3459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CC00CC"/>
                </a:solidFill>
                <a:latin typeface="Times New Roman" pitchFamily="18" charset="0"/>
              </a:rPr>
              <a:t>THEREFORE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0" y="4187825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200">
                <a:solidFill>
                  <a:srgbClr val="6464D8"/>
                </a:solidFill>
              </a:rPr>
              <a:t>C</a:t>
            </a:r>
            <a:r>
              <a:rPr lang="en-US" altLang="en-US" sz="3200" baseline="-25000">
                <a:solidFill>
                  <a:srgbClr val="6464D8"/>
                </a:solidFill>
              </a:rPr>
              <a:t>1</a:t>
            </a:r>
            <a:r>
              <a:rPr lang="en-US" altLang="en-US" sz="3200">
                <a:solidFill>
                  <a:srgbClr val="6464D8"/>
                </a:solidFill>
              </a:rPr>
              <a:t>  X  V</a:t>
            </a:r>
            <a:r>
              <a:rPr lang="en-US" altLang="en-US" sz="3200" baseline="-25000">
                <a:solidFill>
                  <a:srgbClr val="6464D8"/>
                </a:solidFill>
              </a:rPr>
              <a:t>1</a:t>
            </a:r>
            <a:r>
              <a:rPr lang="en-US" altLang="en-US" sz="3200">
                <a:solidFill>
                  <a:srgbClr val="6464D8"/>
                </a:solidFill>
              </a:rPr>
              <a:t>  =  W</a:t>
            </a:r>
            <a:r>
              <a:rPr lang="en-US" altLang="en-US" sz="3200" baseline="-25000">
                <a:solidFill>
                  <a:srgbClr val="6464D8"/>
                </a:solidFill>
              </a:rPr>
              <a:t>1</a:t>
            </a:r>
            <a:r>
              <a:rPr lang="en-US" altLang="en-US" sz="3200">
                <a:solidFill>
                  <a:srgbClr val="6464D8"/>
                </a:solidFill>
              </a:rPr>
              <a:t>  =  W</a:t>
            </a:r>
            <a:r>
              <a:rPr lang="en-US" altLang="en-US" sz="3200" baseline="-25000">
                <a:solidFill>
                  <a:srgbClr val="6464D8"/>
                </a:solidFill>
              </a:rPr>
              <a:t>2</a:t>
            </a:r>
            <a:r>
              <a:rPr lang="en-US" altLang="en-US" sz="3200">
                <a:solidFill>
                  <a:srgbClr val="6464D8"/>
                </a:solidFill>
              </a:rPr>
              <a:t>  =  C</a:t>
            </a:r>
            <a:r>
              <a:rPr lang="en-US" altLang="en-US" sz="3200" baseline="-25000">
                <a:solidFill>
                  <a:srgbClr val="6464D8"/>
                </a:solidFill>
              </a:rPr>
              <a:t>2</a:t>
            </a:r>
            <a:r>
              <a:rPr lang="en-US" altLang="en-US" sz="3200">
                <a:solidFill>
                  <a:srgbClr val="6464D8"/>
                </a:solidFill>
              </a:rPr>
              <a:t>  X  V</a:t>
            </a:r>
            <a:r>
              <a:rPr lang="en-US" altLang="en-US" sz="3200" baseline="-25000">
                <a:solidFill>
                  <a:srgbClr val="6464D8"/>
                </a:solidFill>
              </a:rPr>
              <a:t>2</a:t>
            </a:r>
            <a:endParaRPr lang="en-US" altLang="en-US" sz="3200">
              <a:solidFill>
                <a:srgbClr val="6464D8"/>
              </a:solidFill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0" y="4854575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200">
                <a:solidFill>
                  <a:srgbClr val="33CC33"/>
                </a:solidFill>
                <a:latin typeface="Times New Roman" pitchFamily="18" charset="0"/>
              </a:rPr>
              <a:t>and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0" y="5507038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80421"/>
                </a:solidFill>
              </a:rPr>
              <a:t>C</a:t>
            </a:r>
            <a:r>
              <a:rPr lang="en-US" altLang="en-US" baseline="-25000">
                <a:solidFill>
                  <a:srgbClr val="F80421"/>
                </a:solidFill>
              </a:rPr>
              <a:t>1</a:t>
            </a:r>
            <a:r>
              <a:rPr lang="en-US" altLang="en-US">
                <a:solidFill>
                  <a:srgbClr val="F80421"/>
                </a:solidFill>
              </a:rPr>
              <a:t>  X  V</a:t>
            </a:r>
            <a:r>
              <a:rPr lang="en-US" altLang="en-US" baseline="-25000">
                <a:solidFill>
                  <a:srgbClr val="F80421"/>
                </a:solidFill>
              </a:rPr>
              <a:t>1</a:t>
            </a:r>
            <a:r>
              <a:rPr lang="en-US" altLang="en-US">
                <a:solidFill>
                  <a:srgbClr val="F80421"/>
                </a:solidFill>
              </a:rPr>
              <a:t>  =  C</a:t>
            </a:r>
            <a:r>
              <a:rPr lang="en-US" altLang="en-US" baseline="-25000">
                <a:solidFill>
                  <a:srgbClr val="F80421"/>
                </a:solidFill>
              </a:rPr>
              <a:t>2</a:t>
            </a:r>
            <a:r>
              <a:rPr lang="en-US" altLang="en-US">
                <a:solidFill>
                  <a:srgbClr val="F80421"/>
                </a:solidFill>
              </a:rPr>
              <a:t>  X  V</a:t>
            </a:r>
            <a:r>
              <a:rPr lang="en-US" altLang="en-US" baseline="-25000">
                <a:solidFill>
                  <a:srgbClr val="F80421"/>
                </a:solidFill>
              </a:rPr>
              <a:t>2</a:t>
            </a:r>
            <a:endParaRPr lang="en-US" altLang="en-US">
              <a:solidFill>
                <a:srgbClr val="F80421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75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  <p:bldP spid="10246" grpId="0" autoUpdateAnimBg="0"/>
      <p:bldP spid="10247" grpId="0" autoUpdateAnimBg="0"/>
      <p:bldP spid="10248" grpId="0" autoUpdateAnimBg="0"/>
      <p:bldP spid="1024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76200"/>
            <a:ext cx="7649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dirty="0" smtClean="0">
                <a:solidFill>
                  <a:srgbClr val="FF0000"/>
                </a:solidFill>
              </a:rPr>
              <a:t>Q.3</a:t>
            </a:r>
            <a:r>
              <a:rPr lang="en-US" altLang="en-US" sz="2400" dirty="0" smtClean="0">
                <a:solidFill>
                  <a:schemeClr val="accent2"/>
                </a:solidFill>
              </a:rPr>
              <a:t> </a:t>
            </a:r>
            <a:endParaRPr lang="en-US" altLang="en-US" sz="2400" dirty="0">
              <a:solidFill>
                <a:schemeClr val="accent2"/>
              </a:solidFill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0" y="1635125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600">
                <a:solidFill>
                  <a:srgbClr val="FF3300"/>
                </a:solidFill>
              </a:rPr>
              <a:t>C</a:t>
            </a:r>
            <a:r>
              <a:rPr lang="en-US" altLang="en-US" sz="3600" baseline="-25000">
                <a:solidFill>
                  <a:srgbClr val="FF3300"/>
                </a:solidFill>
              </a:rPr>
              <a:t>1</a:t>
            </a:r>
            <a:r>
              <a:rPr lang="en-US" altLang="en-US" sz="3600">
                <a:solidFill>
                  <a:srgbClr val="FF3300"/>
                </a:solidFill>
              </a:rPr>
              <a:t>    X    V</a:t>
            </a:r>
            <a:r>
              <a:rPr lang="en-US" altLang="en-US" sz="3600" baseline="-25000">
                <a:solidFill>
                  <a:srgbClr val="FF3300"/>
                </a:solidFill>
              </a:rPr>
              <a:t>1  </a:t>
            </a:r>
            <a:r>
              <a:rPr lang="en-US" altLang="en-US" sz="3600">
                <a:solidFill>
                  <a:srgbClr val="FF3300"/>
                </a:solidFill>
              </a:rPr>
              <a:t>  =    C</a:t>
            </a:r>
            <a:r>
              <a:rPr lang="en-US" altLang="en-US" sz="3600" baseline="-25000">
                <a:solidFill>
                  <a:srgbClr val="FF3300"/>
                </a:solidFill>
              </a:rPr>
              <a:t>2  </a:t>
            </a:r>
            <a:r>
              <a:rPr lang="en-US" altLang="en-US" sz="3600">
                <a:solidFill>
                  <a:srgbClr val="FF3300"/>
                </a:solidFill>
              </a:rPr>
              <a:t>  X    V</a:t>
            </a:r>
            <a:r>
              <a:rPr lang="en-US" altLang="en-US" sz="3600" baseline="-25000">
                <a:solidFill>
                  <a:srgbClr val="FF3300"/>
                </a:solidFill>
              </a:rPr>
              <a:t>2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974725" y="2401888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C</a:t>
            </a:r>
            <a:r>
              <a:rPr lang="en-US" altLang="en-US" sz="2400" baseline="-25000">
                <a:solidFill>
                  <a:schemeClr val="accent2"/>
                </a:solidFill>
              </a:rPr>
              <a:t>1</a:t>
            </a:r>
            <a:r>
              <a:rPr lang="en-US" altLang="en-US" sz="24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1736725" y="2413000"/>
            <a:ext cx="2636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9900CC"/>
                </a:solidFill>
              </a:rPr>
              <a:t>Initial Concentration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974725" y="2743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V</a:t>
            </a:r>
            <a:r>
              <a:rPr lang="en-US" altLang="en-US" sz="2400" baseline="-25000">
                <a:solidFill>
                  <a:schemeClr val="accent2"/>
                </a:solidFill>
              </a:rPr>
              <a:t>1</a:t>
            </a:r>
            <a:r>
              <a:rPr lang="en-US" altLang="en-US" sz="24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1752600" y="2743200"/>
            <a:ext cx="1831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9900CC"/>
                </a:solidFill>
              </a:rPr>
              <a:t>Initial Volume</a:t>
            </a:r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992188" y="3124200"/>
            <a:ext cx="77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C</a:t>
            </a:r>
            <a:r>
              <a:rPr lang="en-US" altLang="en-US" sz="2400" baseline="-25000">
                <a:solidFill>
                  <a:schemeClr val="accent2"/>
                </a:solidFill>
              </a:rPr>
              <a:t>2</a:t>
            </a:r>
            <a:r>
              <a:rPr lang="en-US" altLang="en-US" sz="24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1698625" y="3124200"/>
            <a:ext cx="2568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9900CC"/>
                </a:solidFill>
              </a:rPr>
              <a:t>Final Concentration</a:t>
            </a: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974725" y="3505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V</a:t>
            </a:r>
            <a:r>
              <a:rPr lang="en-US" altLang="en-US" sz="2400" baseline="-25000">
                <a:solidFill>
                  <a:schemeClr val="accent2"/>
                </a:solidFill>
              </a:rPr>
              <a:t>2</a:t>
            </a:r>
            <a:r>
              <a:rPr lang="en-US" altLang="en-US" sz="24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1752600" y="3505200"/>
            <a:ext cx="1763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9900CC"/>
                </a:solidFill>
              </a:rPr>
              <a:t>Final Volume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4267200" y="3108325"/>
            <a:ext cx="1032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009999"/>
                </a:solidFill>
              </a:rPr>
              <a:t>(mg/L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4267200" y="2362200"/>
            <a:ext cx="1032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009999"/>
                </a:solidFill>
              </a:rPr>
              <a:t>(mg/L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3429000" y="3505200"/>
            <a:ext cx="8052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009999"/>
                </a:solidFill>
              </a:rPr>
              <a:t>(</a:t>
            </a:r>
            <a:r>
              <a:rPr lang="en-US" altLang="en-US" sz="2000" dirty="0" err="1">
                <a:solidFill>
                  <a:srgbClr val="009999"/>
                </a:solidFill>
              </a:rPr>
              <a:t>mL</a:t>
            </a:r>
            <a:r>
              <a:rPr lang="en-US" altLang="en-US" sz="2000" dirty="0">
                <a:solidFill>
                  <a:srgbClr val="009999"/>
                </a:solidFill>
              </a:rPr>
              <a:t>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505200" y="2743200"/>
            <a:ext cx="8052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009999"/>
                </a:solidFill>
              </a:rPr>
              <a:t>(</a:t>
            </a:r>
            <a:r>
              <a:rPr lang="en-US" altLang="en-US" sz="2000" dirty="0" err="1">
                <a:solidFill>
                  <a:srgbClr val="009999"/>
                </a:solidFill>
              </a:rPr>
              <a:t>mL</a:t>
            </a:r>
            <a:r>
              <a:rPr lang="en-US" altLang="en-US" sz="2000" dirty="0">
                <a:solidFill>
                  <a:srgbClr val="009999"/>
                </a:solidFill>
              </a:rPr>
              <a:t>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267281" name="Text Box 17"/>
          <p:cNvSpPr txBox="1">
            <a:spLocks noChangeArrowheads="1"/>
          </p:cNvSpPr>
          <p:nvPr/>
        </p:nvSpPr>
        <p:spPr bwMode="auto">
          <a:xfrm>
            <a:off x="5911850" y="2743200"/>
            <a:ext cx="132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 50 mL</a:t>
            </a:r>
          </a:p>
        </p:txBody>
      </p:sp>
      <p:sp>
        <p:nvSpPr>
          <p:cNvPr id="267282" name="Text Box 18"/>
          <p:cNvSpPr txBox="1">
            <a:spLocks noChangeArrowheads="1"/>
          </p:cNvSpPr>
          <p:nvPr/>
        </p:nvSpPr>
        <p:spPr bwMode="auto">
          <a:xfrm>
            <a:off x="5929313" y="2362200"/>
            <a:ext cx="1766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 100 mg/L</a:t>
            </a:r>
          </a:p>
        </p:txBody>
      </p:sp>
      <p:sp>
        <p:nvSpPr>
          <p:cNvPr id="267283" name="Text Box 19"/>
          <p:cNvSpPr txBox="1">
            <a:spLocks noChangeArrowheads="1"/>
          </p:cNvSpPr>
          <p:nvPr/>
        </p:nvSpPr>
        <p:spPr bwMode="auto">
          <a:xfrm>
            <a:off x="5921375" y="3048000"/>
            <a:ext cx="63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 ?</a:t>
            </a:r>
          </a:p>
        </p:txBody>
      </p:sp>
      <p:sp>
        <p:nvSpPr>
          <p:cNvPr id="267284" name="Text Box 20"/>
          <p:cNvSpPr txBox="1">
            <a:spLocks noChangeArrowheads="1"/>
          </p:cNvSpPr>
          <p:nvPr/>
        </p:nvSpPr>
        <p:spPr bwMode="auto">
          <a:xfrm>
            <a:off x="5954713" y="3429000"/>
            <a:ext cx="1360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 1 Liter</a:t>
            </a:r>
          </a:p>
        </p:txBody>
      </p:sp>
      <p:sp>
        <p:nvSpPr>
          <p:cNvPr id="267285" name="Text Box 21"/>
          <p:cNvSpPr txBox="1">
            <a:spLocks noChangeArrowheads="1"/>
          </p:cNvSpPr>
          <p:nvPr/>
        </p:nvSpPr>
        <p:spPr bwMode="auto">
          <a:xfrm>
            <a:off x="7239000" y="3429000"/>
            <a:ext cx="166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9900"/>
                </a:solidFill>
              </a:rPr>
              <a:t>= 1000 mL</a:t>
            </a:r>
          </a:p>
        </p:txBody>
      </p:sp>
      <p:sp>
        <p:nvSpPr>
          <p:cNvPr id="267286" name="Text Box 22"/>
          <p:cNvSpPr txBox="1">
            <a:spLocks noChangeArrowheads="1"/>
          </p:cNvSpPr>
          <p:nvPr/>
        </p:nvSpPr>
        <p:spPr bwMode="auto">
          <a:xfrm>
            <a:off x="914400" y="41910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100 mg/L</a:t>
            </a:r>
          </a:p>
        </p:txBody>
      </p:sp>
      <p:sp>
        <p:nvSpPr>
          <p:cNvPr id="267287" name="Text Box 23"/>
          <p:cNvSpPr txBox="1">
            <a:spLocks noChangeArrowheads="1"/>
          </p:cNvSpPr>
          <p:nvPr/>
        </p:nvSpPr>
        <p:spPr bwMode="auto">
          <a:xfrm>
            <a:off x="2514600" y="4191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267288" name="Text Box 24"/>
          <p:cNvSpPr txBox="1">
            <a:spLocks noChangeArrowheads="1"/>
          </p:cNvSpPr>
          <p:nvPr/>
        </p:nvSpPr>
        <p:spPr bwMode="auto">
          <a:xfrm>
            <a:off x="3124200" y="4191000"/>
            <a:ext cx="1065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50 mL</a:t>
            </a:r>
          </a:p>
        </p:txBody>
      </p:sp>
      <p:sp>
        <p:nvSpPr>
          <p:cNvPr id="267289" name="Text Box 25"/>
          <p:cNvSpPr txBox="1">
            <a:spLocks noChangeArrowheads="1"/>
          </p:cNvSpPr>
          <p:nvPr/>
        </p:nvSpPr>
        <p:spPr bwMode="auto">
          <a:xfrm>
            <a:off x="4419600" y="41910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</a:t>
            </a:r>
          </a:p>
        </p:txBody>
      </p:sp>
      <p:sp>
        <p:nvSpPr>
          <p:cNvPr id="267290" name="Text Box 26"/>
          <p:cNvSpPr txBox="1">
            <a:spLocks noChangeArrowheads="1"/>
          </p:cNvSpPr>
          <p:nvPr/>
        </p:nvSpPr>
        <p:spPr bwMode="auto">
          <a:xfrm>
            <a:off x="5029200" y="414020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8000"/>
                </a:solidFill>
              </a:rPr>
              <a:t>C</a:t>
            </a:r>
            <a:r>
              <a:rPr lang="en-US" altLang="en-US" sz="2800" baseline="-25000">
                <a:solidFill>
                  <a:srgbClr val="008000"/>
                </a:solidFill>
              </a:rPr>
              <a:t>2</a:t>
            </a:r>
            <a:endParaRPr lang="en-US" altLang="en-US" sz="2800">
              <a:solidFill>
                <a:srgbClr val="008000"/>
              </a:solidFill>
            </a:endParaRPr>
          </a:p>
        </p:txBody>
      </p:sp>
      <p:sp>
        <p:nvSpPr>
          <p:cNvPr id="267291" name="Text Box 27"/>
          <p:cNvSpPr txBox="1">
            <a:spLocks noChangeArrowheads="1"/>
          </p:cNvSpPr>
          <p:nvPr/>
        </p:nvSpPr>
        <p:spPr bwMode="auto">
          <a:xfrm>
            <a:off x="5791200" y="4191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267292" name="Text Box 28"/>
          <p:cNvSpPr txBox="1">
            <a:spLocks noChangeArrowheads="1"/>
          </p:cNvSpPr>
          <p:nvPr/>
        </p:nvSpPr>
        <p:spPr bwMode="auto">
          <a:xfrm>
            <a:off x="6477000" y="4191000"/>
            <a:ext cx="140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1000 mL</a:t>
            </a:r>
          </a:p>
        </p:txBody>
      </p:sp>
      <p:sp>
        <p:nvSpPr>
          <p:cNvPr id="267293" name="Line 29"/>
          <p:cNvSpPr>
            <a:spLocks noChangeShapeType="1"/>
          </p:cNvSpPr>
          <p:nvPr/>
        </p:nvSpPr>
        <p:spPr bwMode="auto">
          <a:xfrm>
            <a:off x="5105400" y="4648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7294" name="Text Box 30"/>
          <p:cNvSpPr txBox="1">
            <a:spLocks noChangeArrowheads="1"/>
          </p:cNvSpPr>
          <p:nvPr/>
        </p:nvSpPr>
        <p:spPr bwMode="auto">
          <a:xfrm>
            <a:off x="5910263" y="4648200"/>
            <a:ext cx="1404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/>
              <a:t>1000 mL</a:t>
            </a:r>
          </a:p>
        </p:txBody>
      </p:sp>
      <p:sp>
        <p:nvSpPr>
          <p:cNvPr id="267295" name="Line 31"/>
          <p:cNvSpPr>
            <a:spLocks noChangeShapeType="1"/>
          </p:cNvSpPr>
          <p:nvPr/>
        </p:nvSpPr>
        <p:spPr bwMode="auto">
          <a:xfrm>
            <a:off x="6019800" y="4876800"/>
            <a:ext cx="1143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7296" name="Line 32"/>
          <p:cNvSpPr>
            <a:spLocks noChangeShapeType="1"/>
          </p:cNvSpPr>
          <p:nvPr/>
        </p:nvSpPr>
        <p:spPr bwMode="auto">
          <a:xfrm>
            <a:off x="6629400" y="4419600"/>
            <a:ext cx="1143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7297" name="Line 33"/>
          <p:cNvSpPr>
            <a:spLocks noChangeShapeType="1"/>
          </p:cNvSpPr>
          <p:nvPr/>
        </p:nvSpPr>
        <p:spPr bwMode="auto">
          <a:xfrm>
            <a:off x="990600" y="4648200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7298" name="Text Box 34"/>
          <p:cNvSpPr txBox="1">
            <a:spLocks noChangeArrowheads="1"/>
          </p:cNvSpPr>
          <p:nvPr/>
        </p:nvSpPr>
        <p:spPr bwMode="auto">
          <a:xfrm>
            <a:off x="1828800" y="4648200"/>
            <a:ext cx="140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/>
              <a:t>1000 mL</a:t>
            </a:r>
          </a:p>
        </p:txBody>
      </p:sp>
      <p:sp>
        <p:nvSpPr>
          <p:cNvPr id="267299" name="Line 35"/>
          <p:cNvSpPr>
            <a:spLocks noChangeShapeType="1"/>
          </p:cNvSpPr>
          <p:nvPr/>
        </p:nvSpPr>
        <p:spPr bwMode="auto">
          <a:xfrm>
            <a:off x="2667000" y="4876800"/>
            <a:ext cx="60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7300" name="Line 36"/>
          <p:cNvSpPr>
            <a:spLocks noChangeShapeType="1"/>
          </p:cNvSpPr>
          <p:nvPr/>
        </p:nvSpPr>
        <p:spPr bwMode="auto">
          <a:xfrm>
            <a:off x="3581400" y="4462463"/>
            <a:ext cx="60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7301" name="Text Box 37"/>
          <p:cNvSpPr txBox="1">
            <a:spLocks noChangeArrowheads="1"/>
          </p:cNvSpPr>
          <p:nvPr/>
        </p:nvSpPr>
        <p:spPr bwMode="auto">
          <a:xfrm>
            <a:off x="4876800" y="5246688"/>
            <a:ext cx="1079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chemeClr val="accent2"/>
                </a:solidFill>
              </a:rPr>
              <a:t>=   C</a:t>
            </a:r>
            <a:r>
              <a:rPr lang="en-US" altLang="en-US" sz="2800" baseline="-25000">
                <a:solidFill>
                  <a:schemeClr val="accent2"/>
                </a:solidFill>
              </a:rPr>
              <a:t>2</a:t>
            </a:r>
            <a:endParaRPr lang="en-US" altLang="en-US" sz="2800">
              <a:solidFill>
                <a:schemeClr val="accent2"/>
              </a:solidFill>
            </a:endParaRPr>
          </a:p>
        </p:txBody>
      </p:sp>
      <p:sp>
        <p:nvSpPr>
          <p:cNvPr id="267302" name="Text Box 38"/>
          <p:cNvSpPr txBox="1">
            <a:spLocks noChangeArrowheads="1"/>
          </p:cNvSpPr>
          <p:nvPr/>
        </p:nvSpPr>
        <p:spPr bwMode="auto">
          <a:xfrm>
            <a:off x="2252663" y="5145088"/>
            <a:ext cx="140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u="sng">
                <a:solidFill>
                  <a:schemeClr val="accent2"/>
                </a:solidFill>
              </a:rPr>
              <a:t>100 X 50</a:t>
            </a:r>
            <a:endParaRPr lang="en-US" altLang="en-US" sz="2400">
              <a:solidFill>
                <a:schemeClr val="accent2"/>
              </a:solidFill>
            </a:endParaRPr>
          </a:p>
          <a:p>
            <a:pPr algn="l"/>
            <a:r>
              <a:rPr lang="en-US" altLang="en-US" sz="2400">
                <a:solidFill>
                  <a:schemeClr val="accent2"/>
                </a:solidFill>
              </a:rPr>
              <a:t>   1000</a:t>
            </a:r>
            <a:endParaRPr lang="en-US" altLang="en-US" sz="2400" u="sng">
              <a:solidFill>
                <a:schemeClr val="accent2"/>
              </a:solidFill>
            </a:endParaRPr>
          </a:p>
        </p:txBody>
      </p:sp>
      <p:sp>
        <p:nvSpPr>
          <p:cNvPr id="267303" name="Text Box 39"/>
          <p:cNvSpPr txBox="1">
            <a:spLocks noChangeArrowheads="1"/>
          </p:cNvSpPr>
          <p:nvPr/>
        </p:nvSpPr>
        <p:spPr bwMode="auto">
          <a:xfrm>
            <a:off x="3678238" y="5297488"/>
            <a:ext cx="91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mg/L</a:t>
            </a:r>
          </a:p>
        </p:txBody>
      </p:sp>
      <p:sp>
        <p:nvSpPr>
          <p:cNvPr id="267304" name="Text Box 40"/>
          <p:cNvSpPr txBox="1">
            <a:spLocks noChangeArrowheads="1"/>
          </p:cNvSpPr>
          <p:nvPr/>
        </p:nvSpPr>
        <p:spPr bwMode="auto">
          <a:xfrm>
            <a:off x="3336925" y="6034088"/>
            <a:ext cx="2620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FF0000"/>
                </a:solidFill>
              </a:rPr>
              <a:t>5.0 mg/L  =  C</a:t>
            </a:r>
            <a:r>
              <a:rPr lang="en-US" altLang="en-US" sz="2800" baseline="-25000">
                <a:solidFill>
                  <a:srgbClr val="FF0000"/>
                </a:solidFill>
              </a:rPr>
              <a:t>2</a:t>
            </a:r>
            <a:endParaRPr lang="en-US" altLang="en-US" sz="2800">
              <a:solidFill>
                <a:srgbClr val="FF0000"/>
              </a:solidFill>
            </a:endParaRPr>
          </a:p>
        </p:txBody>
      </p:sp>
      <p:sp>
        <p:nvSpPr>
          <p:cNvPr id="267305" name="Rectangle 41"/>
          <p:cNvSpPr>
            <a:spLocks noChangeArrowheads="1"/>
          </p:cNvSpPr>
          <p:nvPr/>
        </p:nvSpPr>
        <p:spPr bwMode="auto">
          <a:xfrm>
            <a:off x="3124200" y="6019800"/>
            <a:ext cx="3124200" cy="6096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353" name="Text Box 3"/>
          <p:cNvSpPr txBox="1">
            <a:spLocks noChangeArrowheads="1"/>
          </p:cNvSpPr>
          <p:nvPr/>
        </p:nvSpPr>
        <p:spPr bwMode="auto">
          <a:xfrm>
            <a:off x="747713" y="541338"/>
            <a:ext cx="76438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itchFamily="18" charset="0"/>
              </a:rPr>
              <a:t>What would be the final concentration of a solution made</a:t>
            </a:r>
          </a:p>
          <a:p>
            <a:pPr algn="l"/>
            <a:r>
              <a:rPr lang="en-US" altLang="en-US" sz="2400">
                <a:latin typeface="Times New Roman" pitchFamily="18" charset="0"/>
              </a:rPr>
              <a:t>by diluting 50 mL of a 100 mg/L phosphorus solution to</a:t>
            </a:r>
          </a:p>
          <a:p>
            <a:pPr algn="l"/>
            <a:r>
              <a:rPr lang="en-US" altLang="en-US" sz="2400">
                <a:latin typeface="Times New Roman" pitchFamily="18" charset="0"/>
              </a:rPr>
              <a:t>one Liter?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6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7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7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6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6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500"/>
                                        <p:tgtEl>
                                          <p:spTgt spid="26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7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7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6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6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7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7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6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7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67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67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7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7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6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81" grpId="0" autoUpdateAnimBg="0"/>
      <p:bldP spid="267282" grpId="0" autoUpdateAnimBg="0"/>
      <p:bldP spid="267283" grpId="0" autoUpdateAnimBg="0"/>
      <p:bldP spid="267284" grpId="0" autoUpdateAnimBg="0"/>
      <p:bldP spid="267285" grpId="0" autoUpdateAnimBg="0"/>
      <p:bldP spid="267286" grpId="0" autoUpdateAnimBg="0"/>
      <p:bldP spid="267287" grpId="0" autoUpdateAnimBg="0"/>
      <p:bldP spid="267288" grpId="0" autoUpdateAnimBg="0"/>
      <p:bldP spid="267289" grpId="0" autoUpdateAnimBg="0"/>
      <p:bldP spid="267290" grpId="0" autoUpdateAnimBg="0"/>
      <p:bldP spid="267291" grpId="0" autoUpdateAnimBg="0"/>
      <p:bldP spid="267292" grpId="0" autoUpdateAnimBg="0"/>
      <p:bldP spid="267293" grpId="0" animBg="1"/>
      <p:bldP spid="267294" grpId="0" autoUpdateAnimBg="0"/>
      <p:bldP spid="267295" grpId="0" animBg="1"/>
      <p:bldP spid="267296" grpId="0" animBg="1"/>
      <p:bldP spid="267297" grpId="0" animBg="1"/>
      <p:bldP spid="267298" grpId="0" autoUpdateAnimBg="0"/>
      <p:bldP spid="267299" grpId="0" animBg="1"/>
      <p:bldP spid="267300" grpId="0" animBg="1"/>
      <p:bldP spid="267301" grpId="0" autoUpdateAnimBg="0"/>
      <p:bldP spid="267302" grpId="0" autoUpdateAnimBg="0"/>
      <p:bldP spid="267303" grpId="0" autoUpdateAnimBg="0"/>
      <p:bldP spid="267304" grpId="0"/>
      <p:bldP spid="2673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81000" y="76200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dirty="0" smtClean="0">
                <a:solidFill>
                  <a:srgbClr val="FF0000"/>
                </a:solidFill>
              </a:rPr>
              <a:t>Q.4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738188" y="533400"/>
            <a:ext cx="80118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dirty="0">
                <a:latin typeface="Times New Roman" pitchFamily="18" charset="0"/>
              </a:rPr>
              <a:t>What would be the final concentration of a solution made</a:t>
            </a:r>
          </a:p>
          <a:p>
            <a:pPr algn="l"/>
            <a:r>
              <a:rPr lang="en-US" altLang="en-US" sz="2400" dirty="0">
                <a:latin typeface="Times New Roman" pitchFamily="18" charset="0"/>
              </a:rPr>
              <a:t>by diluting </a:t>
            </a:r>
            <a:r>
              <a:rPr lang="en-US" altLang="en-US" sz="2400" b="0" dirty="0">
                <a:latin typeface="Times New Roman" pitchFamily="18" charset="0"/>
              </a:rPr>
              <a:t>100 </a:t>
            </a:r>
            <a:r>
              <a:rPr lang="en-US" altLang="en-US" sz="2400" b="0" dirty="0" err="1">
                <a:latin typeface="Times New Roman" pitchFamily="18" charset="0"/>
              </a:rPr>
              <a:t>mL</a:t>
            </a:r>
            <a:r>
              <a:rPr lang="en-US" altLang="en-US" sz="2400" b="0" dirty="0">
                <a:latin typeface="Times New Roman" pitchFamily="18" charset="0"/>
              </a:rPr>
              <a:t> </a:t>
            </a:r>
            <a:r>
              <a:rPr lang="en-US" altLang="en-US" sz="2400" dirty="0">
                <a:latin typeface="Times New Roman" pitchFamily="18" charset="0"/>
              </a:rPr>
              <a:t>of a 24.0 mg/L phosphorus solution with</a:t>
            </a:r>
          </a:p>
          <a:p>
            <a:pPr algn="l"/>
            <a:r>
              <a:rPr lang="en-US" altLang="en-US" sz="2400" b="0" dirty="0">
                <a:latin typeface="Times New Roman" pitchFamily="18" charset="0"/>
              </a:rPr>
              <a:t>500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b="0" dirty="0">
                <a:latin typeface="Times New Roman" pitchFamily="18" charset="0"/>
              </a:rPr>
              <a:t>ml</a:t>
            </a:r>
            <a:r>
              <a:rPr lang="en-US" altLang="en-US" sz="2400" dirty="0">
                <a:latin typeface="Times New Roman" pitchFamily="18" charset="0"/>
              </a:rPr>
              <a:t> of distilled water?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0" y="1635125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600">
                <a:solidFill>
                  <a:srgbClr val="FF3300"/>
                </a:solidFill>
              </a:rPr>
              <a:t>C</a:t>
            </a:r>
            <a:r>
              <a:rPr lang="en-US" altLang="en-US" sz="3600" baseline="-25000">
                <a:solidFill>
                  <a:srgbClr val="FF3300"/>
                </a:solidFill>
              </a:rPr>
              <a:t>1</a:t>
            </a:r>
            <a:r>
              <a:rPr lang="en-US" altLang="en-US" sz="3600">
                <a:solidFill>
                  <a:srgbClr val="FF3300"/>
                </a:solidFill>
              </a:rPr>
              <a:t>    X    V</a:t>
            </a:r>
            <a:r>
              <a:rPr lang="en-US" altLang="en-US" sz="3600" baseline="-25000">
                <a:solidFill>
                  <a:srgbClr val="FF3300"/>
                </a:solidFill>
              </a:rPr>
              <a:t>1  </a:t>
            </a:r>
            <a:r>
              <a:rPr lang="en-US" altLang="en-US" sz="3600">
                <a:solidFill>
                  <a:srgbClr val="FF3300"/>
                </a:solidFill>
              </a:rPr>
              <a:t>  =    C</a:t>
            </a:r>
            <a:r>
              <a:rPr lang="en-US" altLang="en-US" sz="3600" baseline="-25000">
                <a:solidFill>
                  <a:srgbClr val="FF3300"/>
                </a:solidFill>
              </a:rPr>
              <a:t>2  </a:t>
            </a:r>
            <a:r>
              <a:rPr lang="en-US" altLang="en-US" sz="3600">
                <a:solidFill>
                  <a:srgbClr val="FF3300"/>
                </a:solidFill>
              </a:rPr>
              <a:t>  X    V</a:t>
            </a:r>
            <a:r>
              <a:rPr lang="en-US" altLang="en-US" sz="3600" baseline="-25000">
                <a:solidFill>
                  <a:srgbClr val="FF3300"/>
                </a:solidFill>
              </a:rPr>
              <a:t>2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974725" y="2401888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C</a:t>
            </a:r>
            <a:r>
              <a:rPr lang="en-US" altLang="en-US" sz="2400" baseline="-25000">
                <a:solidFill>
                  <a:srgbClr val="008000"/>
                </a:solidFill>
              </a:rPr>
              <a:t>1</a:t>
            </a:r>
            <a:r>
              <a:rPr lang="en-US" altLang="en-US" sz="2400">
                <a:solidFill>
                  <a:srgbClr val="008000"/>
                </a:solidFill>
              </a:rPr>
              <a:t> =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676400" y="2422525"/>
            <a:ext cx="35800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9900CC"/>
                </a:solidFill>
              </a:rPr>
              <a:t>Initial Concentration </a:t>
            </a:r>
            <a:r>
              <a:rPr lang="en-US" altLang="en-US" sz="2000" dirty="0">
                <a:solidFill>
                  <a:srgbClr val="009999"/>
                </a:solidFill>
              </a:rPr>
              <a:t>(</a:t>
            </a:r>
            <a:r>
              <a:rPr lang="en-US" altLang="en-US" sz="2000" dirty="0" smtClean="0">
                <a:solidFill>
                  <a:srgbClr val="009999"/>
                </a:solidFill>
              </a:rPr>
              <a:t>mg/L)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974725" y="2743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V</a:t>
            </a:r>
            <a:r>
              <a:rPr lang="en-US" altLang="en-US" sz="2400" baseline="-25000">
                <a:solidFill>
                  <a:srgbClr val="008000"/>
                </a:solidFill>
              </a:rPr>
              <a:t>1</a:t>
            </a:r>
            <a:r>
              <a:rPr lang="en-US" altLang="en-US" sz="2400">
                <a:solidFill>
                  <a:srgbClr val="008000"/>
                </a:solidFill>
              </a:rPr>
              <a:t> =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752600" y="2743200"/>
            <a:ext cx="259115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9900CC"/>
                </a:solidFill>
              </a:rPr>
              <a:t>Initial Volume  </a:t>
            </a:r>
            <a:r>
              <a:rPr lang="en-US" altLang="en-US" sz="2000" dirty="0">
                <a:solidFill>
                  <a:srgbClr val="009999"/>
                </a:solidFill>
              </a:rPr>
              <a:t>(</a:t>
            </a:r>
            <a:r>
              <a:rPr lang="en-US" altLang="en-US" sz="2000" dirty="0" err="1">
                <a:solidFill>
                  <a:srgbClr val="009999"/>
                </a:solidFill>
              </a:rPr>
              <a:t>mL</a:t>
            </a:r>
            <a:r>
              <a:rPr lang="en-US" altLang="en-US" sz="2000" dirty="0">
                <a:solidFill>
                  <a:srgbClr val="009999"/>
                </a:solidFill>
              </a:rPr>
              <a:t>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  <a:p>
            <a:pPr algn="l"/>
            <a:endParaRPr lang="en-US" altLang="en-US" sz="2000" dirty="0">
              <a:solidFill>
                <a:srgbClr val="9900CC"/>
              </a:solidFill>
            </a:endParaRP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992188" y="3124200"/>
            <a:ext cx="77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C</a:t>
            </a:r>
            <a:r>
              <a:rPr lang="en-US" altLang="en-US" sz="2400" baseline="-25000">
                <a:solidFill>
                  <a:srgbClr val="008000"/>
                </a:solidFill>
              </a:rPr>
              <a:t>2</a:t>
            </a:r>
            <a:r>
              <a:rPr lang="en-US" altLang="en-US" sz="2400">
                <a:solidFill>
                  <a:srgbClr val="008000"/>
                </a:solidFill>
              </a:rPr>
              <a:t> =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1676400" y="3124200"/>
            <a:ext cx="35816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9900CC"/>
                </a:solidFill>
              </a:rPr>
              <a:t>Final Concentration  </a:t>
            </a:r>
            <a:r>
              <a:rPr lang="en-US" altLang="en-US" sz="2000" dirty="0">
                <a:solidFill>
                  <a:srgbClr val="009999"/>
                </a:solidFill>
              </a:rPr>
              <a:t>(mg/L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  <a:p>
            <a:pPr algn="l"/>
            <a:r>
              <a:rPr lang="en-US" altLang="en-US" sz="2000" dirty="0">
                <a:solidFill>
                  <a:srgbClr val="9900CC"/>
                </a:solidFill>
              </a:rPr>
              <a:t>  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974725" y="3505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V</a:t>
            </a:r>
            <a:r>
              <a:rPr lang="en-US" altLang="en-US" sz="2400" baseline="-25000">
                <a:solidFill>
                  <a:srgbClr val="008000"/>
                </a:solidFill>
              </a:rPr>
              <a:t>2</a:t>
            </a:r>
            <a:r>
              <a:rPr lang="en-US" altLang="en-US" sz="2400">
                <a:solidFill>
                  <a:srgbClr val="008000"/>
                </a:solidFill>
              </a:rPr>
              <a:t> =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752600" y="3505200"/>
            <a:ext cx="24516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9900CC"/>
                </a:solidFill>
              </a:rPr>
              <a:t>Final Volume </a:t>
            </a:r>
            <a:r>
              <a:rPr lang="en-US" altLang="en-US" sz="2000" dirty="0">
                <a:solidFill>
                  <a:srgbClr val="009999"/>
                </a:solidFill>
              </a:rPr>
              <a:t>(</a:t>
            </a:r>
            <a:r>
              <a:rPr lang="en-US" altLang="en-US" sz="2000" dirty="0" err="1">
                <a:solidFill>
                  <a:srgbClr val="009999"/>
                </a:solidFill>
              </a:rPr>
              <a:t>mL</a:t>
            </a:r>
            <a:r>
              <a:rPr lang="en-US" altLang="en-US" sz="2000" dirty="0">
                <a:solidFill>
                  <a:srgbClr val="009999"/>
                </a:solidFill>
              </a:rPr>
              <a:t>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911850" y="2743200"/>
            <a:ext cx="149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= 100 mL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5929313" y="2362200"/>
            <a:ext cx="185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= 24.0 mg/L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5921375" y="3048000"/>
            <a:ext cx="63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= ?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4953000" y="3429000"/>
            <a:ext cx="149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dirty="0">
                <a:solidFill>
                  <a:schemeClr val="accent2"/>
                </a:solidFill>
              </a:rPr>
              <a:t>= 500 </a:t>
            </a:r>
            <a:r>
              <a:rPr lang="en-US" altLang="en-US" sz="2400" dirty="0" err="1">
                <a:solidFill>
                  <a:schemeClr val="accent2"/>
                </a:solidFill>
              </a:rPr>
              <a:t>mL</a:t>
            </a:r>
            <a:endParaRPr lang="en-US" altLang="en-US" sz="2400" dirty="0">
              <a:solidFill>
                <a:schemeClr val="accent2"/>
              </a:solidFill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723188" y="3429000"/>
            <a:ext cx="1497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= 600 mL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914400" y="4191000"/>
            <a:ext cx="158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24.0 mg/L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2514600" y="4191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3124200" y="419100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100 mL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4419600" y="41910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5029200" y="414020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008000"/>
                </a:solidFill>
              </a:rPr>
              <a:t>C</a:t>
            </a:r>
            <a:r>
              <a:rPr lang="en-US" altLang="en-US" sz="2800" baseline="-25000">
                <a:solidFill>
                  <a:srgbClr val="008000"/>
                </a:solidFill>
              </a:rPr>
              <a:t>2</a:t>
            </a:r>
            <a:endParaRPr lang="en-US" altLang="en-US" sz="2800">
              <a:solidFill>
                <a:srgbClr val="008000"/>
              </a:solidFill>
            </a:endParaRP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5791200" y="4191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51228" name="Text Box 28"/>
          <p:cNvSpPr txBox="1">
            <a:spLocks noChangeArrowheads="1"/>
          </p:cNvSpPr>
          <p:nvPr/>
        </p:nvSpPr>
        <p:spPr bwMode="auto">
          <a:xfrm>
            <a:off x="6477000" y="419100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600 mL</a:t>
            </a:r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>
            <a:off x="6489700" y="4419600"/>
            <a:ext cx="1143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>
            <a:off x="3733800" y="4462463"/>
            <a:ext cx="60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51237" name="Text Box 37"/>
          <p:cNvSpPr txBox="1">
            <a:spLocks noChangeArrowheads="1"/>
          </p:cNvSpPr>
          <p:nvPr/>
        </p:nvSpPr>
        <p:spPr bwMode="auto">
          <a:xfrm>
            <a:off x="4876800" y="5246688"/>
            <a:ext cx="1079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chemeClr val="accent2"/>
                </a:solidFill>
              </a:rPr>
              <a:t>=   C</a:t>
            </a:r>
            <a:r>
              <a:rPr lang="en-US" altLang="en-US" sz="2800" baseline="-25000">
                <a:solidFill>
                  <a:schemeClr val="accent2"/>
                </a:solidFill>
              </a:rPr>
              <a:t>2</a:t>
            </a:r>
            <a:endParaRPr lang="en-US" altLang="en-US" sz="2800">
              <a:solidFill>
                <a:schemeClr val="accent2"/>
              </a:solidFill>
            </a:endParaRPr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2057400" y="5145088"/>
            <a:ext cx="1658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u="sng">
                <a:solidFill>
                  <a:schemeClr val="accent2"/>
                </a:solidFill>
              </a:rPr>
              <a:t>24.0 X 100</a:t>
            </a:r>
            <a:endParaRPr lang="en-US" altLang="en-US" sz="2400">
              <a:solidFill>
                <a:schemeClr val="accent2"/>
              </a:solidFill>
            </a:endParaRPr>
          </a:p>
          <a:p>
            <a:pPr algn="l"/>
            <a:r>
              <a:rPr lang="en-US" altLang="en-US" sz="2400">
                <a:solidFill>
                  <a:schemeClr val="accent2"/>
                </a:solidFill>
              </a:rPr>
              <a:t>      600</a:t>
            </a:r>
            <a:endParaRPr lang="en-US" altLang="en-US" sz="2400" u="sng">
              <a:solidFill>
                <a:schemeClr val="accent2"/>
              </a:solidFill>
            </a:endParaRP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3678238" y="5297488"/>
            <a:ext cx="91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mg/L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3336925" y="6034088"/>
            <a:ext cx="2620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rgbClr val="FF0000"/>
                </a:solidFill>
              </a:rPr>
              <a:t>4.0 mg/L  =  C</a:t>
            </a:r>
            <a:r>
              <a:rPr lang="en-US" altLang="en-US" sz="2800" baseline="-25000">
                <a:solidFill>
                  <a:srgbClr val="FF0000"/>
                </a:solidFill>
              </a:rPr>
              <a:t>2</a:t>
            </a:r>
            <a:endParaRPr lang="en-US" altLang="en-US" sz="2800">
              <a:solidFill>
                <a:srgbClr val="FF0000"/>
              </a:solidFill>
            </a:endParaRPr>
          </a:p>
        </p:txBody>
      </p:sp>
      <p:sp>
        <p:nvSpPr>
          <p:cNvPr id="51241" name="Rectangle 41"/>
          <p:cNvSpPr>
            <a:spLocks noChangeArrowheads="1"/>
          </p:cNvSpPr>
          <p:nvPr/>
        </p:nvSpPr>
        <p:spPr bwMode="auto">
          <a:xfrm>
            <a:off x="3124200" y="6019800"/>
            <a:ext cx="3124200" cy="6096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1242" name="Text Box 42"/>
          <p:cNvSpPr txBox="1">
            <a:spLocks noChangeArrowheads="1"/>
          </p:cNvSpPr>
          <p:nvPr/>
        </p:nvSpPr>
        <p:spPr bwMode="auto">
          <a:xfrm>
            <a:off x="6324600" y="3429000"/>
            <a:ext cx="149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dirty="0">
                <a:solidFill>
                  <a:schemeClr val="accent2"/>
                </a:solidFill>
              </a:rPr>
              <a:t>+ 100 </a:t>
            </a:r>
            <a:r>
              <a:rPr lang="en-US" altLang="en-US" sz="2400" dirty="0" err="1">
                <a:solidFill>
                  <a:schemeClr val="accent2"/>
                </a:solidFill>
              </a:rPr>
              <a:t>mL</a:t>
            </a:r>
            <a:endParaRPr lang="en-US" alt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1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1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1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1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utoUpdateAnimBg="0"/>
      <p:bldP spid="51204" grpId="0" autoUpdateAnimBg="0"/>
      <p:bldP spid="51205" grpId="0" autoUpdateAnimBg="0"/>
      <p:bldP spid="51206" grpId="0" autoUpdateAnimBg="0"/>
      <p:bldP spid="51207" grpId="0" autoUpdateAnimBg="0"/>
      <p:bldP spid="51208" grpId="0" autoUpdateAnimBg="0"/>
      <p:bldP spid="51209" grpId="0" autoUpdateAnimBg="0"/>
      <p:bldP spid="51210" grpId="0" autoUpdateAnimBg="0"/>
      <p:bldP spid="51211" grpId="0" autoUpdateAnimBg="0"/>
      <p:bldP spid="51212" grpId="0" autoUpdateAnimBg="0"/>
      <p:bldP spid="51217" grpId="0" autoUpdateAnimBg="0"/>
      <p:bldP spid="51218" grpId="0" autoUpdateAnimBg="0"/>
      <p:bldP spid="51219" grpId="0" autoUpdateAnimBg="0"/>
      <p:bldP spid="51220" grpId="0" autoUpdateAnimBg="0"/>
      <p:bldP spid="51221" grpId="0" autoUpdateAnimBg="0"/>
      <p:bldP spid="51222" grpId="0" autoUpdateAnimBg="0"/>
      <p:bldP spid="51223" grpId="0" autoUpdateAnimBg="0"/>
      <p:bldP spid="51224" grpId="0" autoUpdateAnimBg="0"/>
      <p:bldP spid="51225" grpId="0" autoUpdateAnimBg="0"/>
      <p:bldP spid="51226" grpId="0" autoUpdateAnimBg="0"/>
      <p:bldP spid="51227" grpId="0" autoUpdateAnimBg="0"/>
      <p:bldP spid="51228" grpId="0" autoUpdateAnimBg="0"/>
      <p:bldP spid="51232" grpId="0" animBg="1"/>
      <p:bldP spid="51236" grpId="0" animBg="1"/>
      <p:bldP spid="51237" grpId="0" autoUpdateAnimBg="0"/>
      <p:bldP spid="51238" grpId="0" autoUpdateAnimBg="0"/>
      <p:bldP spid="51239" grpId="0" autoUpdateAnimBg="0"/>
      <p:bldP spid="51240" grpId="0" autoUpdateAnimBg="0"/>
      <p:bldP spid="51241" grpId="0" animBg="1"/>
      <p:bldP spid="5124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81000" y="76200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dirty="0" smtClean="0">
                <a:solidFill>
                  <a:srgbClr val="FF0000"/>
                </a:solidFill>
              </a:rPr>
              <a:t>Q.5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738188" y="533400"/>
            <a:ext cx="74699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dirty="0">
                <a:latin typeface="Times New Roman" pitchFamily="18" charset="0"/>
              </a:rPr>
              <a:t>How many </a:t>
            </a:r>
            <a:r>
              <a:rPr lang="en-US" altLang="en-US" sz="2400" b="0" dirty="0">
                <a:latin typeface="Times New Roman" pitchFamily="18" charset="0"/>
              </a:rPr>
              <a:t>milliliters</a:t>
            </a:r>
            <a:r>
              <a:rPr lang="en-US" altLang="en-US" sz="2400" dirty="0">
                <a:latin typeface="Times New Roman" pitchFamily="18" charset="0"/>
              </a:rPr>
              <a:t> of a 50 mg/L phosphorus solution </a:t>
            </a:r>
          </a:p>
          <a:p>
            <a:pPr algn="l"/>
            <a:r>
              <a:rPr lang="en-US" altLang="en-US" sz="2400" dirty="0">
                <a:latin typeface="Times New Roman" pitchFamily="18" charset="0"/>
              </a:rPr>
              <a:t>would be needed to make 50 </a:t>
            </a:r>
            <a:r>
              <a:rPr lang="en-US" altLang="en-US" sz="2400" dirty="0" err="1">
                <a:latin typeface="Times New Roman" pitchFamily="18" charset="0"/>
              </a:rPr>
              <a:t>mL</a:t>
            </a:r>
            <a:r>
              <a:rPr lang="en-US" altLang="en-US" sz="2400" dirty="0">
                <a:latin typeface="Times New Roman" pitchFamily="18" charset="0"/>
              </a:rPr>
              <a:t> of a 2.0 mg/L solution?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0" y="1635125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600">
                <a:solidFill>
                  <a:srgbClr val="FF3300"/>
                </a:solidFill>
              </a:rPr>
              <a:t>C</a:t>
            </a:r>
            <a:r>
              <a:rPr lang="en-US" altLang="en-US" sz="3600" baseline="-25000">
                <a:solidFill>
                  <a:srgbClr val="FF3300"/>
                </a:solidFill>
              </a:rPr>
              <a:t>1</a:t>
            </a:r>
            <a:r>
              <a:rPr lang="en-US" altLang="en-US" sz="3600">
                <a:solidFill>
                  <a:srgbClr val="FF3300"/>
                </a:solidFill>
              </a:rPr>
              <a:t>    X    V</a:t>
            </a:r>
            <a:r>
              <a:rPr lang="en-US" altLang="en-US" sz="3600" baseline="-25000">
                <a:solidFill>
                  <a:srgbClr val="FF3300"/>
                </a:solidFill>
              </a:rPr>
              <a:t>1  </a:t>
            </a:r>
            <a:r>
              <a:rPr lang="en-US" altLang="en-US" sz="3600">
                <a:solidFill>
                  <a:srgbClr val="FF3300"/>
                </a:solidFill>
              </a:rPr>
              <a:t>  =    C</a:t>
            </a:r>
            <a:r>
              <a:rPr lang="en-US" altLang="en-US" sz="3600" baseline="-25000">
                <a:solidFill>
                  <a:srgbClr val="FF3300"/>
                </a:solidFill>
              </a:rPr>
              <a:t>2  </a:t>
            </a:r>
            <a:r>
              <a:rPr lang="en-US" altLang="en-US" sz="3600">
                <a:solidFill>
                  <a:srgbClr val="FF3300"/>
                </a:solidFill>
              </a:rPr>
              <a:t>  X    V</a:t>
            </a:r>
            <a:r>
              <a:rPr lang="en-US" altLang="en-US" sz="3600" baseline="-25000">
                <a:solidFill>
                  <a:srgbClr val="FF3300"/>
                </a:solidFill>
              </a:rPr>
              <a:t>2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74725" y="2401888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C</a:t>
            </a:r>
            <a:r>
              <a:rPr lang="en-US" altLang="en-US" sz="2400" baseline="-25000">
                <a:solidFill>
                  <a:schemeClr val="accent2"/>
                </a:solidFill>
              </a:rPr>
              <a:t>1</a:t>
            </a:r>
            <a:r>
              <a:rPr lang="en-US" altLang="en-US" sz="24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736725" y="2413000"/>
            <a:ext cx="2636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9900CC"/>
                </a:solidFill>
              </a:rPr>
              <a:t>Initial Concentration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974725" y="2743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V</a:t>
            </a:r>
            <a:r>
              <a:rPr lang="en-US" altLang="en-US" sz="2400" baseline="-25000">
                <a:solidFill>
                  <a:schemeClr val="accent2"/>
                </a:solidFill>
              </a:rPr>
              <a:t>1</a:t>
            </a:r>
            <a:r>
              <a:rPr lang="en-US" altLang="en-US" sz="24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752600" y="2743200"/>
            <a:ext cx="1831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9900CC"/>
                </a:solidFill>
              </a:rPr>
              <a:t>Initial Volume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992188" y="3124200"/>
            <a:ext cx="77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C</a:t>
            </a:r>
            <a:r>
              <a:rPr lang="en-US" altLang="en-US" sz="2400" baseline="-25000">
                <a:solidFill>
                  <a:schemeClr val="accent2"/>
                </a:solidFill>
              </a:rPr>
              <a:t>2</a:t>
            </a:r>
            <a:r>
              <a:rPr lang="en-US" altLang="en-US" sz="24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1698625" y="3124200"/>
            <a:ext cx="2568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9900CC"/>
                </a:solidFill>
              </a:rPr>
              <a:t>Final Concentration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974725" y="3505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V</a:t>
            </a:r>
            <a:r>
              <a:rPr lang="en-US" altLang="en-US" sz="2400" baseline="-25000">
                <a:solidFill>
                  <a:schemeClr val="accent2"/>
                </a:solidFill>
              </a:rPr>
              <a:t>2</a:t>
            </a:r>
            <a:r>
              <a:rPr lang="en-US" altLang="en-US" sz="2400">
                <a:solidFill>
                  <a:schemeClr val="accent2"/>
                </a:solidFill>
              </a:rPr>
              <a:t> =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1752600" y="3505200"/>
            <a:ext cx="1763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9900CC"/>
                </a:solidFill>
              </a:rPr>
              <a:t>Final Volume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4267200" y="3108325"/>
            <a:ext cx="1032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009999"/>
                </a:solidFill>
              </a:rPr>
              <a:t>(mg/L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4267200" y="2362200"/>
            <a:ext cx="1032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009999"/>
                </a:solidFill>
              </a:rPr>
              <a:t>(mg/L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3429000" y="3505200"/>
            <a:ext cx="8052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009999"/>
                </a:solidFill>
              </a:rPr>
              <a:t>(</a:t>
            </a:r>
            <a:r>
              <a:rPr lang="en-US" altLang="en-US" sz="2000" dirty="0" err="1">
                <a:solidFill>
                  <a:srgbClr val="009999"/>
                </a:solidFill>
              </a:rPr>
              <a:t>mL</a:t>
            </a:r>
            <a:r>
              <a:rPr lang="en-US" altLang="en-US" sz="2000" dirty="0">
                <a:solidFill>
                  <a:srgbClr val="009999"/>
                </a:solidFill>
              </a:rPr>
              <a:t>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505200" y="2743200"/>
            <a:ext cx="8052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rgbClr val="009999"/>
                </a:solidFill>
              </a:rPr>
              <a:t>(</a:t>
            </a:r>
            <a:r>
              <a:rPr lang="en-US" altLang="en-US" sz="2000" dirty="0" err="1">
                <a:solidFill>
                  <a:srgbClr val="009999"/>
                </a:solidFill>
              </a:rPr>
              <a:t>mL</a:t>
            </a:r>
            <a:r>
              <a:rPr lang="en-US" altLang="en-US" sz="2000" dirty="0">
                <a:solidFill>
                  <a:srgbClr val="009999"/>
                </a:solidFill>
              </a:rPr>
              <a:t> </a:t>
            </a:r>
            <a:r>
              <a:rPr lang="en-US" altLang="en-US" sz="2000" dirty="0" smtClean="0">
                <a:solidFill>
                  <a:srgbClr val="009999"/>
                </a:solidFill>
              </a:rPr>
              <a:t>)</a:t>
            </a:r>
            <a:endParaRPr lang="en-US" altLang="en-US" sz="2000" dirty="0">
              <a:solidFill>
                <a:srgbClr val="009999"/>
              </a:solidFill>
            </a:endParaRP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5911850" y="2743200"/>
            <a:ext cx="715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  ?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5929313" y="2362200"/>
            <a:ext cx="159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 50 mg/L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921375" y="3048000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  2.0 mg/L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954713" y="3429000"/>
            <a:ext cx="132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 50 mL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914400" y="4191000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50 mg/L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514600" y="4191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3124200" y="4191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V</a:t>
            </a:r>
            <a:r>
              <a:rPr lang="en-US" altLang="en-US" sz="2400" baseline="-25000">
                <a:solidFill>
                  <a:srgbClr val="008000"/>
                </a:solidFill>
              </a:rPr>
              <a:t>1</a:t>
            </a:r>
            <a:endParaRPr lang="en-US" altLang="en-US" sz="2400">
              <a:solidFill>
                <a:srgbClr val="008000"/>
              </a:solidFill>
            </a:endParaRP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4419600" y="41910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=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5105400" y="4179888"/>
            <a:ext cx="141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2.0 mg/L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6546850" y="4191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X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6935788" y="4191000"/>
            <a:ext cx="1065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008000"/>
                </a:solidFill>
              </a:rPr>
              <a:t>50 mL</a:t>
            </a:r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 flipV="1">
            <a:off x="5855110" y="4419598"/>
            <a:ext cx="383458" cy="45719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 flipV="1">
            <a:off x="1607574" y="4419599"/>
            <a:ext cx="526026" cy="45719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3276600" y="5257800"/>
            <a:ext cx="1000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3600">
                <a:solidFill>
                  <a:schemeClr val="accent2"/>
                </a:solidFill>
              </a:rPr>
              <a:t>V</a:t>
            </a:r>
            <a:r>
              <a:rPr lang="en-US" altLang="en-US" sz="3600" baseline="-25000">
                <a:solidFill>
                  <a:schemeClr val="accent2"/>
                </a:solidFill>
              </a:rPr>
              <a:t>1</a:t>
            </a:r>
            <a:r>
              <a:rPr lang="en-US" altLang="en-US" sz="2800" baseline="-25000">
                <a:solidFill>
                  <a:schemeClr val="accent2"/>
                </a:solidFill>
              </a:rPr>
              <a:t>  </a:t>
            </a:r>
            <a:r>
              <a:rPr lang="en-US" altLang="en-US" sz="2800">
                <a:solidFill>
                  <a:schemeClr val="accent2"/>
                </a:solidFill>
              </a:rPr>
              <a:t>=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4495800" y="5181600"/>
            <a:ext cx="1319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 u="sng" dirty="0">
                <a:solidFill>
                  <a:schemeClr val="accent2"/>
                </a:solidFill>
              </a:rPr>
              <a:t>2.0 X 50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pPr algn="l"/>
            <a:r>
              <a:rPr lang="en-US" altLang="en-US" sz="2400" dirty="0">
                <a:solidFill>
                  <a:schemeClr val="accent2"/>
                </a:solidFill>
              </a:rPr>
              <a:t>     50</a:t>
            </a:r>
            <a:endParaRPr lang="en-US" altLang="en-US" sz="2400" u="sng" dirty="0">
              <a:solidFill>
                <a:schemeClr val="accent2"/>
              </a:solidFill>
            </a:endParaRP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5911850" y="5334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mL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3548063" y="5984875"/>
            <a:ext cx="2332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en-US" sz="3200">
                <a:solidFill>
                  <a:srgbClr val="FF0000"/>
                </a:solidFill>
              </a:rPr>
              <a:t>V</a:t>
            </a:r>
            <a:r>
              <a:rPr lang="en-US" altLang="en-US" sz="3200" baseline="-25000">
                <a:solidFill>
                  <a:srgbClr val="FF0000"/>
                </a:solidFill>
              </a:rPr>
              <a:t>1</a:t>
            </a:r>
            <a:r>
              <a:rPr lang="en-US" altLang="en-US" sz="2800">
                <a:solidFill>
                  <a:srgbClr val="FF0000"/>
                </a:solidFill>
              </a:rPr>
              <a:t>  =  2.0 mL</a:t>
            </a:r>
          </a:p>
        </p:txBody>
      </p:sp>
      <p:sp>
        <p:nvSpPr>
          <p:cNvPr id="52265" name="Rectangle 41"/>
          <p:cNvSpPr>
            <a:spLocks noChangeArrowheads="1"/>
          </p:cNvSpPr>
          <p:nvPr/>
        </p:nvSpPr>
        <p:spPr bwMode="auto">
          <a:xfrm>
            <a:off x="3124200" y="6019800"/>
            <a:ext cx="3124200" cy="6096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  <p:bldP spid="52228" grpId="0" autoUpdateAnimBg="0"/>
      <p:bldP spid="52229" grpId="0" autoUpdateAnimBg="0"/>
      <p:bldP spid="52230" grpId="0" autoUpdateAnimBg="0"/>
      <p:bldP spid="52231" grpId="0" autoUpdateAnimBg="0"/>
      <p:bldP spid="52232" grpId="0" autoUpdateAnimBg="0"/>
      <p:bldP spid="52233" grpId="0" autoUpdateAnimBg="0"/>
      <p:bldP spid="52234" grpId="0" autoUpdateAnimBg="0"/>
      <p:bldP spid="52235" grpId="0" autoUpdateAnimBg="0"/>
      <p:bldP spid="52236" grpId="0" autoUpdateAnimBg="0"/>
      <p:bldP spid="52237" grpId="0" autoUpdateAnimBg="0"/>
      <p:bldP spid="52238" grpId="0" autoUpdateAnimBg="0"/>
      <p:bldP spid="52239" grpId="0" autoUpdateAnimBg="0"/>
      <p:bldP spid="52240" grpId="0" autoUpdateAnimBg="0"/>
      <p:bldP spid="52241" grpId="0" autoUpdateAnimBg="0"/>
      <p:bldP spid="52242" grpId="0" autoUpdateAnimBg="0"/>
      <p:bldP spid="52243" grpId="0" autoUpdateAnimBg="0"/>
      <p:bldP spid="52244" grpId="0" autoUpdateAnimBg="0"/>
      <p:bldP spid="52246" grpId="0" autoUpdateAnimBg="0"/>
      <p:bldP spid="52247" grpId="0" autoUpdateAnimBg="0"/>
      <p:bldP spid="52248" grpId="0" autoUpdateAnimBg="0"/>
      <p:bldP spid="52249" grpId="0" autoUpdateAnimBg="0"/>
      <p:bldP spid="52250" grpId="0" autoUpdateAnimBg="0"/>
      <p:bldP spid="52251" grpId="0" autoUpdateAnimBg="0"/>
      <p:bldP spid="52252" grpId="0" autoUpdateAnimBg="0"/>
      <p:bldP spid="52256" grpId="0" animBg="1"/>
      <p:bldP spid="52260" grpId="0" animBg="1"/>
      <p:bldP spid="52261" grpId="0" autoUpdateAnimBg="0"/>
      <p:bldP spid="52262" grpId="0" autoUpdateAnimBg="0"/>
      <p:bldP spid="52263" grpId="0" autoUpdateAnimBg="0"/>
      <p:bldP spid="52264" grpId="0" autoUpdateAnimBg="0"/>
      <p:bldP spid="5226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13122</TotalTime>
  <Words>875</Words>
  <Application>Microsoft Office PowerPoint</Application>
  <PresentationFormat>عرض على الشاشة (3:4)‏</PresentationFormat>
  <Paragraphs>244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Default Design</vt:lpstr>
      <vt:lpstr>عرض تقديمي في PowerPoint</vt:lpstr>
      <vt:lpstr>عرض تقديمي في PowerPoint</vt:lpstr>
      <vt:lpstr>CONCENTRATION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 Dept. of Env. Quality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Concentration of Solutions and the Concentration/Volume Relationship</dc:title>
  <dc:creator>acer</dc:creator>
  <cp:lastModifiedBy>alkdeer</cp:lastModifiedBy>
  <cp:revision>230</cp:revision>
  <dcterms:created xsi:type="dcterms:W3CDTF">1998-12-07T19:11:54Z</dcterms:created>
  <dcterms:modified xsi:type="dcterms:W3CDTF">2024-09-30T17:22:39Z</dcterms:modified>
</cp:coreProperties>
</file>